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1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drawingml.chart+xml" PartName="/ppt/charts/chart1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Roboto Slab"/>
      <p:regular r:id="rId21"/>
      <p:bold r:id="rId22"/>
    </p:embeddedFont>
    <p:embeddedFont>
      <p:font typeface="Roboto"/>
      <p:regular r:id="rId23"/>
      <p:bold r:id="rId24"/>
      <p:italic r:id="rId25"/>
      <p:boldItalic r:id="rId26"/>
    </p:embeddedFont>
    <p:embeddedFont>
      <p:font typeface="Source Sans Pro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1" roundtripDataSignature="AMtx7miU1JiOIArnIw8LPXYO1+p8ifnTh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RobotoSlab-bold.fntdata"/><Relationship Id="rId21" Type="http://schemas.openxmlformats.org/officeDocument/2006/relationships/font" Target="fonts/RobotoSlab-regular.fntdata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SourceSansPro-bold.fntdata"/><Relationship Id="rId27" Type="http://schemas.openxmlformats.org/officeDocument/2006/relationships/font" Target="fonts/SourceSansPro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SourceSansPr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customschemas.google.com/relationships/presentationmetadata" Target="metadata"/><Relationship Id="rId30" Type="http://schemas.openxmlformats.org/officeDocument/2006/relationships/font" Target="fonts/SourceSansPro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sz="1600" noProof="0" dirty="0">
                <a:latin typeface="Roboto" panose="02000000000000000000" pitchFamily="2" charset="0"/>
                <a:ea typeface="Roboto" panose="02000000000000000000" pitchFamily="2" charset="0"/>
              </a:rPr>
              <a:t>Результати опитування</a:t>
            </a:r>
          </a:p>
          <a:p>
            <a:pPr>
              <a:defRPr/>
            </a:pPr>
            <a:r>
              <a:rPr lang="uk-UA" sz="1000" noProof="0" dirty="0"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uk-UA" sz="1000" b="0" noProof="0" dirty="0">
                <a:latin typeface="Roboto" panose="02000000000000000000" pitchFamily="2" charset="0"/>
                <a:ea typeface="Roboto" panose="02000000000000000000" pitchFamily="2" charset="0"/>
              </a:rPr>
              <a:t>28 відповідей)</a:t>
            </a:r>
          </a:p>
        </c:rich>
      </c:tx>
      <c:layout>
        <c:manualLayout>
          <c:xMode val="edge"/>
          <c:yMode val="edge"/>
          <c:x val="0.19452579026735051"/>
          <c:y val="1.14330160296286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53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21172010176284503"/>
          <c:w val="0.63741089852601451"/>
          <c:h val="0.786185045615033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Результати опитування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3366CC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0013-42E2-8C40-D89CBB3F059D}"/>
              </c:ext>
            </c:extLst>
          </c:dPt>
          <c:dPt>
            <c:idx val="1"/>
            <c:bubble3D val="0"/>
            <c:spPr>
              <a:solidFill>
                <a:srgbClr val="DC391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0013-42E2-8C40-D89CBB3F059D}"/>
              </c:ext>
            </c:extLst>
          </c:dPt>
          <c:dPt>
            <c:idx val="2"/>
            <c:bubble3D val="0"/>
            <c:spPr>
              <a:solidFill>
                <a:srgbClr val="FF99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0013-42E2-8C40-D89CBB3F059D}"/>
              </c:ext>
            </c:extLst>
          </c:dPt>
          <c:dLbls>
            <c:spPr>
              <a:solidFill>
                <a:srgbClr val="D9D9D9">
                  <a:alpha val="0"/>
                </a:srgb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В Запорізькій області</c:v>
                </c:pt>
                <c:pt idx="1">
                  <c:v>в Україні</c:v>
                </c:pt>
                <c:pt idx="2">
                  <c:v>за кордоном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46.4</c:v>
                </c:pt>
                <c:pt idx="1">
                  <c:v>35.700000000000003</c:v>
                </c:pt>
                <c:pt idx="2">
                  <c:v>17.899999999999999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13-42E2-8C40-D89CBB3F059D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039225340434847"/>
          <c:y val="0.33826892854096208"/>
          <c:w val="0.34105285150020709"/>
          <c:h val="0.61349782299338296"/>
        </c:manualLayout>
      </c:layout>
      <c:overlay val="0"/>
      <c:spPr>
        <a:solidFill>
          <a:schemeClr val="bg1"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" name="Google Shape;4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7" name="Google Shape;27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" name="Google Shape;4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ctrTitle"/>
          </p:nvPr>
        </p:nvSpPr>
        <p:spPr>
          <a:xfrm>
            <a:off x="1700185" y="1991850"/>
            <a:ext cx="58074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  <a:defRPr b="1" sz="5800"/>
            </a:lvl9pPr>
          </a:lstStyle>
          <a:p/>
        </p:txBody>
      </p:sp>
      <p:sp>
        <p:nvSpPr>
          <p:cNvPr id="11" name="Google Shape;11;p17"/>
          <p:cNvSpPr/>
          <p:nvPr/>
        </p:nvSpPr>
        <p:spPr>
          <a:xfrm>
            <a:off x="7337531" y="4630074"/>
            <a:ext cx="96300" cy="960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17"/>
          <p:cNvSpPr/>
          <p:nvPr/>
        </p:nvSpPr>
        <p:spPr>
          <a:xfrm>
            <a:off x="7790243" y="4182401"/>
            <a:ext cx="96300" cy="960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17"/>
          <p:cNvSpPr/>
          <p:nvPr/>
        </p:nvSpPr>
        <p:spPr>
          <a:xfrm>
            <a:off x="8893253" y="3333348"/>
            <a:ext cx="57600" cy="576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7"/>
          <p:cNvSpPr/>
          <p:nvPr/>
        </p:nvSpPr>
        <p:spPr>
          <a:xfrm>
            <a:off x="8771302" y="4923775"/>
            <a:ext cx="96300" cy="960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7"/>
          <p:cNvSpPr/>
          <p:nvPr/>
        </p:nvSpPr>
        <p:spPr>
          <a:xfrm>
            <a:off x="2386266" y="508134"/>
            <a:ext cx="96300" cy="960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7"/>
          <p:cNvSpPr/>
          <p:nvPr/>
        </p:nvSpPr>
        <p:spPr>
          <a:xfrm>
            <a:off x="479460" y="2703980"/>
            <a:ext cx="96300" cy="960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7"/>
          <p:cNvSpPr/>
          <p:nvPr/>
        </p:nvSpPr>
        <p:spPr>
          <a:xfrm>
            <a:off x="261540" y="643097"/>
            <a:ext cx="96300" cy="960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17"/>
          <p:cNvSpPr/>
          <p:nvPr/>
        </p:nvSpPr>
        <p:spPr>
          <a:xfrm>
            <a:off x="507235" y="1080863"/>
            <a:ext cx="192600" cy="1923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7"/>
          <p:cNvSpPr/>
          <p:nvPr/>
        </p:nvSpPr>
        <p:spPr>
          <a:xfrm>
            <a:off x="8314019" y="3625322"/>
            <a:ext cx="144300" cy="1440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7"/>
          <p:cNvSpPr/>
          <p:nvPr/>
        </p:nvSpPr>
        <p:spPr>
          <a:xfrm>
            <a:off x="8882858" y="4186761"/>
            <a:ext cx="144300" cy="1440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7"/>
          <p:cNvSpPr/>
          <p:nvPr/>
        </p:nvSpPr>
        <p:spPr>
          <a:xfrm>
            <a:off x="158313" y="1596559"/>
            <a:ext cx="57600" cy="576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7"/>
          <p:cNvSpPr/>
          <p:nvPr/>
        </p:nvSpPr>
        <p:spPr>
          <a:xfrm>
            <a:off x="1396483" y="226428"/>
            <a:ext cx="192600" cy="1923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7"/>
          <p:cNvSpPr/>
          <p:nvPr/>
        </p:nvSpPr>
        <p:spPr>
          <a:xfrm>
            <a:off x="617492" y="2000594"/>
            <a:ext cx="57600" cy="576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17"/>
          <p:cNvSpPr/>
          <p:nvPr/>
        </p:nvSpPr>
        <p:spPr>
          <a:xfrm>
            <a:off x="3425273" y="387880"/>
            <a:ext cx="57600" cy="57600"/>
          </a:xfrm>
          <a:prstGeom prst="ellipse">
            <a:avLst/>
          </a:prstGeom>
          <a:solidFill>
            <a:schemeClr val="accent1"/>
          </a:solidFill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7"/>
          <p:cNvSpPr/>
          <p:nvPr/>
        </p:nvSpPr>
        <p:spPr>
          <a:xfrm>
            <a:off x="8014029" y="4567546"/>
            <a:ext cx="192600" cy="192300"/>
          </a:xfrm>
          <a:prstGeom prst="ellipse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8"/>
          <p:cNvSpPr txBox="1"/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28" name="Google Shape;28;p18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9"/>
          <p:cNvSpPr txBox="1"/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1" type="body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Char char="◎"/>
              <a:defRPr sz="2400"/>
            </a:lvl1pPr>
            <a:lvl2pPr indent="-3810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3pPr>
            <a:lvl4pPr indent="-3810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indent="-3810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indent="-3810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indent="-3810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indent="-3810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indent="-3810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/>
        </p:txBody>
      </p:sp>
      <p:sp>
        <p:nvSpPr>
          <p:cNvPr id="32" name="Google Shape;32;p19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0"/>
          <p:cNvSpPr txBox="1"/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" type="body"/>
          </p:nvPr>
        </p:nvSpPr>
        <p:spPr>
          <a:xfrm>
            <a:off x="786150" y="1200150"/>
            <a:ext cx="24198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6" name="Google Shape;36;p20"/>
          <p:cNvSpPr txBox="1"/>
          <p:nvPr>
            <p:ph idx="2" type="body"/>
          </p:nvPr>
        </p:nvSpPr>
        <p:spPr>
          <a:xfrm>
            <a:off x="3329992" y="1200150"/>
            <a:ext cx="24198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7" name="Google Shape;37;p20"/>
          <p:cNvSpPr txBox="1"/>
          <p:nvPr>
            <p:ph idx="3" type="body"/>
          </p:nvPr>
        </p:nvSpPr>
        <p:spPr>
          <a:xfrm>
            <a:off x="5873834" y="1200150"/>
            <a:ext cx="24198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◎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8" name="Google Shape;38;p20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/>
          <p:nvPr>
            <p:ph type="title"/>
          </p:nvPr>
        </p:nvSpPr>
        <p:spPr>
          <a:xfrm>
            <a:off x="786150" y="308120"/>
            <a:ext cx="7571700" cy="70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Roboto Slab"/>
              <a:buNone/>
              <a:defRPr b="0" i="0" sz="2000" u="none" cap="none" strike="noStrike">
                <a:solidFill>
                  <a:schemeClr val="accent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Google Shape;7;p16"/>
          <p:cNvSpPr txBox="1"/>
          <p:nvPr>
            <p:ph idx="1" type="body"/>
          </p:nvPr>
        </p:nvSpPr>
        <p:spPr>
          <a:xfrm>
            <a:off x="786150" y="1261700"/>
            <a:ext cx="7571700" cy="35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4"/>
              </a:buClr>
              <a:buSzPts val="3000"/>
              <a:buFont typeface="Source Sans Pro"/>
              <a:buChar char="◎"/>
              <a:defRPr b="0" i="0" sz="30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Source Sans Pro"/>
              <a:buChar char="○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Font typeface="Source Sans Pro"/>
              <a:buChar char="◉"/>
              <a:defRPr b="0" i="0" sz="24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b="0" i="0" sz="1800" u="none" cap="none" strike="noStrike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" name="Google Shape;8;p16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1" i="0" sz="1300" u="none" cap="none" strike="noStrike">
                <a:solidFill>
                  <a:schemeClr val="accent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‹#›</a:t>
            </a:fld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Relationship Id="rId4" Type="http://schemas.openxmlformats.org/officeDocument/2006/relationships/image" Target="../media/image8.jpg"/><Relationship Id="rId5" Type="http://schemas.openxmlformats.org/officeDocument/2006/relationships/image" Target="../media/image19.jpg"/><Relationship Id="rId6" Type="http://schemas.openxmlformats.org/officeDocument/2006/relationships/image" Target="../media/image18.png"/><Relationship Id="rId7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Relationship Id="rId4" Type="http://schemas.openxmlformats.org/officeDocument/2006/relationships/image" Target="../media/image21.png"/><Relationship Id="rId5" Type="http://schemas.openxmlformats.org/officeDocument/2006/relationships/image" Target="../media/image3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jpg"/><Relationship Id="rId4" Type="http://schemas.openxmlformats.org/officeDocument/2006/relationships/image" Target="../media/image31.jpg"/><Relationship Id="rId5" Type="http://schemas.openxmlformats.org/officeDocument/2006/relationships/image" Target="../media/image25.jpg"/><Relationship Id="rId6" Type="http://schemas.openxmlformats.org/officeDocument/2006/relationships/image" Target="../media/image33.jpg"/><Relationship Id="rId7" Type="http://schemas.openxmlformats.org/officeDocument/2006/relationships/image" Target="../media/image2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Relationship Id="rId4" Type="http://schemas.openxmlformats.org/officeDocument/2006/relationships/image" Target="../media/image9.png"/><Relationship Id="rId11" Type="http://schemas.openxmlformats.org/officeDocument/2006/relationships/image" Target="../media/image7.png"/><Relationship Id="rId10" Type="http://schemas.openxmlformats.org/officeDocument/2006/relationships/image" Target="../media/image13.png"/><Relationship Id="rId12" Type="http://schemas.openxmlformats.org/officeDocument/2006/relationships/image" Target="../media/image34.png"/><Relationship Id="rId9" Type="http://schemas.openxmlformats.org/officeDocument/2006/relationships/image" Target="../media/image16.gif"/><Relationship Id="rId5" Type="http://schemas.openxmlformats.org/officeDocument/2006/relationships/image" Target="../media/image5.png"/><Relationship Id="rId6" Type="http://schemas.openxmlformats.org/officeDocument/2006/relationships/chart" Target="../charts/chart1.xml"/><Relationship Id="rId7" Type="http://schemas.openxmlformats.org/officeDocument/2006/relationships/image" Target="../media/image36.png"/><Relationship Id="rId8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798" y="2903785"/>
            <a:ext cx="1840294" cy="1800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4" name="Google Shape;4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609671" y="411140"/>
            <a:ext cx="2032451" cy="13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"/>
          <p:cNvSpPr txBox="1"/>
          <p:nvPr>
            <p:ph type="ctrTitle"/>
          </p:nvPr>
        </p:nvSpPr>
        <p:spPr>
          <a:xfrm>
            <a:off x="1327347" y="1171274"/>
            <a:ext cx="7161196" cy="2800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800"/>
              <a:buNone/>
            </a:pPr>
            <a:r>
              <a:rPr b="0" lang="uk-UA" sz="4800">
                <a:solidFill>
                  <a:srgbClr val="2257A4"/>
                </a:solidFill>
                <a:latin typeface="Roboto"/>
                <a:ea typeface="Roboto"/>
                <a:cs typeface="Roboto"/>
                <a:sym typeface="Roboto"/>
              </a:rPr>
              <a:t>Кафедра</a:t>
            </a:r>
            <a:br>
              <a:rPr b="0" lang="uk-UA" sz="4800">
                <a:solidFill>
                  <a:srgbClr val="2257A4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0" lang="uk-UA" sz="4800">
                <a:solidFill>
                  <a:srgbClr val="2257A4"/>
                </a:solidFill>
                <a:latin typeface="Roboto"/>
                <a:ea typeface="Roboto"/>
                <a:cs typeface="Roboto"/>
                <a:sym typeface="Roboto"/>
              </a:rPr>
              <a:t>«Системний аналіз</a:t>
            </a:r>
            <a:br>
              <a:rPr b="0" lang="uk-UA" sz="4800">
                <a:solidFill>
                  <a:srgbClr val="2257A4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0" lang="uk-UA" sz="4800">
                <a:solidFill>
                  <a:srgbClr val="2257A4"/>
                </a:solidFill>
                <a:latin typeface="Roboto"/>
                <a:ea typeface="Roboto"/>
                <a:cs typeface="Roboto"/>
                <a:sym typeface="Roboto"/>
              </a:rPr>
              <a:t>та обчислювальна математика»</a:t>
            </a:r>
            <a:endParaRPr b="0" sz="4800">
              <a:solidFill>
                <a:srgbClr val="2257A4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0"/>
          <p:cNvSpPr/>
          <p:nvPr/>
        </p:nvSpPr>
        <p:spPr>
          <a:xfrm>
            <a:off x="3216818" y="1295383"/>
            <a:ext cx="2703301" cy="344323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7EC4FF"/>
              </a:gs>
              <a:gs pos="35000">
                <a:srgbClr val="A7D4FF"/>
              </a:gs>
              <a:gs pos="100000">
                <a:srgbClr val="DAEBFF"/>
              </a:gs>
            </a:gsLst>
            <a:lin ang="16200000" scaled="0"/>
          </a:gradFill>
          <a:ln cap="flat" cmpd="sng" w="9525">
            <a:solidFill>
              <a:srgbClr val="008EE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72000" lIns="144000" spcFirstLastPara="1" rIns="91425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0"/>
          <p:cNvSpPr/>
          <p:nvPr/>
        </p:nvSpPr>
        <p:spPr>
          <a:xfrm>
            <a:off x="367645" y="1295383"/>
            <a:ext cx="2703301" cy="3454467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9DB2F4"/>
              </a:gs>
              <a:gs pos="35000">
                <a:srgbClr val="BCC8F5"/>
              </a:gs>
              <a:gs pos="100000">
                <a:srgbClr val="E4E7FC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72000" lIns="91425" spcFirstLastPara="1" rIns="90000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10"/>
          <p:cNvSpPr/>
          <p:nvPr/>
        </p:nvSpPr>
        <p:spPr>
          <a:xfrm>
            <a:off x="802301" y="812371"/>
            <a:ext cx="1911198" cy="1002423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0053BB"/>
              </a:gs>
              <a:gs pos="100000">
                <a:srgbClr val="95AEFB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10"/>
          <p:cNvSpPr/>
          <p:nvPr/>
        </p:nvSpPr>
        <p:spPr>
          <a:xfrm>
            <a:off x="3612869" y="812371"/>
            <a:ext cx="1911198" cy="1002423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0099FF"/>
              </a:gs>
              <a:gs pos="100000">
                <a:srgbClr val="70C0FF"/>
              </a:gs>
            </a:gsLst>
            <a:lin ang="16200000" scaled="0"/>
          </a:gradFill>
          <a:ln cap="flat" cmpd="sng" w="9525">
            <a:solidFill>
              <a:srgbClr val="008EE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10"/>
          <p:cNvSpPr/>
          <p:nvPr/>
        </p:nvSpPr>
        <p:spPr>
          <a:xfrm>
            <a:off x="6065992" y="1295383"/>
            <a:ext cx="2712870" cy="3454467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B8CEDA"/>
              </a:gs>
              <a:gs pos="35000">
                <a:srgbClr val="CDDCE5"/>
              </a:gs>
              <a:gs pos="100000">
                <a:srgbClr val="EBF2F5"/>
              </a:gs>
            </a:gsLst>
            <a:lin ang="16200000" scaled="0"/>
          </a:gradFill>
          <a:ln cap="flat" cmpd="sng" w="9525">
            <a:solidFill>
              <a:srgbClr val="5B7A88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72000" lIns="91425" spcFirstLastPara="1" rIns="91425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10"/>
          <p:cNvSpPr txBox="1"/>
          <p:nvPr>
            <p:ph type="title"/>
          </p:nvPr>
        </p:nvSpPr>
        <p:spPr>
          <a:xfrm>
            <a:off x="832684" y="224060"/>
            <a:ext cx="7571700" cy="51956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Підготовка</a:t>
            </a:r>
            <a:r>
              <a:rPr lang="uk-UA" sz="25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 фахівців</a:t>
            </a:r>
            <a:endParaRPr sz="25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5" name="Google Shape;285;p10"/>
          <p:cNvSpPr txBox="1"/>
          <p:nvPr>
            <p:ph idx="1" type="body"/>
          </p:nvPr>
        </p:nvSpPr>
        <p:spPr>
          <a:xfrm>
            <a:off x="363487" y="1428307"/>
            <a:ext cx="2703301" cy="3310306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360000" spcFirstLastPara="1" rIns="91425" wrap="square" tIns="252000">
            <a:noAutofit/>
          </a:bodyPr>
          <a:lstStyle/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3 професори</a:t>
            </a:r>
            <a:endParaRPr/>
          </a:p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6 доцентів</a:t>
            </a:r>
            <a:endParaRPr/>
          </a:p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1 старший викладач</a:t>
            </a:r>
            <a:endParaRPr/>
          </a:p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5 аспірантів</a:t>
            </a:r>
            <a:endParaRPr/>
          </a:p>
        </p:txBody>
      </p:sp>
      <p:sp>
        <p:nvSpPr>
          <p:cNvPr id="286" name="Google Shape;286;p10"/>
          <p:cNvSpPr txBox="1"/>
          <p:nvPr>
            <p:ph idx="2" type="body"/>
          </p:nvPr>
        </p:nvSpPr>
        <p:spPr>
          <a:xfrm>
            <a:off x="3230883" y="1417072"/>
            <a:ext cx="2712870" cy="332942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216000" spcFirstLastPara="1" rIns="91425" wrap="square" tIns="252000">
            <a:noAutofit/>
          </a:bodyPr>
          <a:lstStyle/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2 комп’ютерних класи, оновлені в 2021 році</a:t>
            </a:r>
            <a:endParaRPr/>
          </a:p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проєктор для проведення лекцій та конференцій</a:t>
            </a:r>
            <a:endParaRPr/>
          </a:p>
        </p:txBody>
      </p:sp>
      <p:sp>
        <p:nvSpPr>
          <p:cNvPr id="287" name="Google Shape;287;p10"/>
          <p:cNvSpPr txBox="1"/>
          <p:nvPr>
            <p:ph idx="3" type="body"/>
          </p:nvPr>
        </p:nvSpPr>
        <p:spPr>
          <a:xfrm>
            <a:off x="6061833" y="1446173"/>
            <a:ext cx="2714521" cy="330031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216000" spcFirstLastPara="1" rIns="91425" wrap="square" tIns="252000">
            <a:noAutofit/>
          </a:bodyPr>
          <a:lstStyle/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робочий кабінет для аспірантів з відповідним</a:t>
            </a:r>
            <a:b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комп’ютерним оснащенням</a:t>
            </a:r>
            <a:endParaRPr/>
          </a:p>
          <a:p>
            <a:pPr indent="-11430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❖"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 методичний кабінет</a:t>
            </a:r>
            <a:endParaRPr/>
          </a:p>
        </p:txBody>
      </p:sp>
      <p:sp>
        <p:nvSpPr>
          <p:cNvPr id="288" name="Google Shape;288;p10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grpSp>
        <p:nvGrpSpPr>
          <p:cNvPr id="289" name="Google Shape;289;p10"/>
          <p:cNvGrpSpPr/>
          <p:nvPr/>
        </p:nvGrpSpPr>
        <p:grpSpPr>
          <a:xfrm>
            <a:off x="4154794" y="998637"/>
            <a:ext cx="776544" cy="648875"/>
            <a:chOff x="2583100" y="2973775"/>
            <a:chExt cx="461550" cy="437200"/>
          </a:xfrm>
        </p:grpSpPr>
        <p:sp>
          <p:nvSpPr>
            <p:cNvPr id="290" name="Google Shape;290;p10"/>
            <p:cNvSpPr/>
            <p:nvPr/>
          </p:nvSpPr>
          <p:spPr>
            <a:xfrm>
              <a:off x="2701225" y="3315975"/>
              <a:ext cx="225300" cy="95000"/>
            </a:xfrm>
            <a:custGeom>
              <a:rect b="b" l="l" r="r" t="t"/>
              <a:pathLst>
                <a:path extrusionOk="0" fill="none" h="3800" w="9012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0"/>
            <p:cNvSpPr/>
            <p:nvPr/>
          </p:nvSpPr>
          <p:spPr>
            <a:xfrm>
              <a:off x="2583100" y="2973775"/>
              <a:ext cx="461550" cy="336125"/>
            </a:xfrm>
            <a:custGeom>
              <a:rect b="b" l="l" r="r" t="t"/>
              <a:pathLst>
                <a:path extrusionOk="0" fill="none" h="13445" w="18462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2" name="Google Shape;292;p10"/>
          <p:cNvGrpSpPr/>
          <p:nvPr/>
        </p:nvGrpSpPr>
        <p:grpSpPr>
          <a:xfrm>
            <a:off x="1398637" y="972727"/>
            <a:ext cx="641316" cy="565724"/>
            <a:chOff x="1278900" y="2333250"/>
            <a:chExt cx="381175" cy="381175"/>
          </a:xfrm>
        </p:grpSpPr>
        <p:sp>
          <p:nvSpPr>
            <p:cNvPr id="293" name="Google Shape;293;p10"/>
            <p:cNvSpPr/>
            <p:nvPr/>
          </p:nvSpPr>
          <p:spPr>
            <a:xfrm>
              <a:off x="1278900" y="2333250"/>
              <a:ext cx="381175" cy="381175"/>
            </a:xfrm>
            <a:custGeom>
              <a:rect b="b" l="l" r="r" t="t"/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solidFill>
              <a:schemeClr val="lt1"/>
            </a:solidFill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0"/>
            <p:cNvSpPr/>
            <p:nvPr/>
          </p:nvSpPr>
          <p:spPr>
            <a:xfrm>
              <a:off x="15254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solidFill>
              <a:schemeClr val="lt1"/>
            </a:solidFill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0"/>
            <p:cNvSpPr/>
            <p:nvPr/>
          </p:nvSpPr>
          <p:spPr>
            <a:xfrm>
              <a:off x="13696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solidFill>
              <a:schemeClr val="lt1"/>
            </a:solidFill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0"/>
            <p:cNvSpPr/>
            <p:nvPr/>
          </p:nvSpPr>
          <p:spPr>
            <a:xfrm>
              <a:off x="1369600" y="2604200"/>
              <a:ext cx="199750" cy="40825"/>
            </a:xfrm>
            <a:custGeom>
              <a:rect b="b" l="l" r="r" t="t"/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solidFill>
              <a:schemeClr val="lt1"/>
            </a:solidFill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7" name="Google Shape;297;p10"/>
          <p:cNvSpPr/>
          <p:nvPr/>
        </p:nvSpPr>
        <p:spPr>
          <a:xfrm>
            <a:off x="6423437" y="820478"/>
            <a:ext cx="1911198" cy="1002423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97F91"/>
              </a:gs>
              <a:gs pos="100000">
                <a:srgbClr val="B6CEDC"/>
              </a:gs>
            </a:gsLst>
            <a:lin ang="16200000" scaled="0"/>
          </a:gradFill>
          <a:ln cap="flat" cmpd="sng" w="9525">
            <a:solidFill>
              <a:srgbClr val="5B7A88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10"/>
          <p:cNvSpPr/>
          <p:nvPr/>
        </p:nvSpPr>
        <p:spPr>
          <a:xfrm>
            <a:off x="7032861" y="980296"/>
            <a:ext cx="772463" cy="594627"/>
          </a:xfrm>
          <a:custGeom>
            <a:rect b="b" l="l" r="r" t="t"/>
            <a:pathLst>
              <a:path extrusionOk="0" fill="none" h="16026" w="18365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cap="rnd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1"/>
          <p:cNvSpPr txBox="1"/>
          <p:nvPr>
            <p:ph type="title"/>
          </p:nvPr>
        </p:nvSpPr>
        <p:spPr>
          <a:xfrm>
            <a:off x="786150" y="109391"/>
            <a:ext cx="7432739" cy="615523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Наукова робота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4" name="Google Shape;304;p11"/>
          <p:cNvSpPr/>
          <p:nvPr/>
        </p:nvSpPr>
        <p:spPr>
          <a:xfrm>
            <a:off x="4731483" y="1222020"/>
            <a:ext cx="4036106" cy="3530391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7EC4FF"/>
              </a:gs>
              <a:gs pos="35000">
                <a:srgbClr val="A7D4FF"/>
              </a:gs>
              <a:gs pos="100000">
                <a:srgbClr val="DAEBFF"/>
              </a:gs>
            </a:gsLst>
            <a:lin ang="16200000" scaled="0"/>
          </a:gradFill>
          <a:ln cap="flat" cmpd="sng" w="9525">
            <a:solidFill>
              <a:srgbClr val="008EE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72000" lIns="91425" spcFirstLastPara="1" rIns="90000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11"/>
          <p:cNvSpPr/>
          <p:nvPr/>
        </p:nvSpPr>
        <p:spPr>
          <a:xfrm>
            <a:off x="351758" y="1247531"/>
            <a:ext cx="4036106" cy="3504607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9DB2F4"/>
              </a:gs>
              <a:gs pos="35000">
                <a:srgbClr val="BCC8F5"/>
              </a:gs>
              <a:gs pos="100000">
                <a:srgbClr val="E4E7FC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72000" lIns="91425" spcFirstLastPara="1" rIns="90000" wrap="square" tIns="72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11"/>
          <p:cNvSpPr txBox="1"/>
          <p:nvPr>
            <p:ph idx="1" type="body"/>
          </p:nvPr>
        </p:nvSpPr>
        <p:spPr>
          <a:xfrm>
            <a:off x="786150" y="1570105"/>
            <a:ext cx="3156854" cy="3179746"/>
          </a:xfrm>
          <a:prstGeom prst="rect">
            <a:avLst/>
          </a:prstGeom>
          <a:noFill/>
          <a:ln>
            <a:noFill/>
          </a:ln>
        </p:spPr>
        <p:txBody>
          <a:bodyPr anchorCtr="1" anchor="ctr" bIns="216000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«Моделювання складних фізико-технічних та природничих систем континуальними та дискретними методами»</a:t>
            </a:r>
            <a:endParaRPr/>
          </a:p>
        </p:txBody>
      </p:sp>
      <p:sp>
        <p:nvSpPr>
          <p:cNvPr id="307" name="Google Shape;307;p11"/>
          <p:cNvSpPr txBox="1"/>
          <p:nvPr>
            <p:ph idx="3" type="body"/>
          </p:nvPr>
        </p:nvSpPr>
        <p:spPr>
          <a:xfrm>
            <a:off x="5256747" y="1569540"/>
            <a:ext cx="2962142" cy="3186703"/>
          </a:xfrm>
          <a:prstGeom prst="rect">
            <a:avLst/>
          </a:prstGeom>
          <a:noFill/>
          <a:ln>
            <a:noFill/>
          </a:ln>
        </p:spPr>
        <p:txBody>
          <a:bodyPr anchorCtr="1" anchor="ctr" bIns="216000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uk-UA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«Розвиток методів дослідження складних соціально-економічних систем на основі інтелектуальних технологій»</a:t>
            </a:r>
            <a:endParaRPr/>
          </a:p>
        </p:txBody>
      </p:sp>
      <p:sp>
        <p:nvSpPr>
          <p:cNvPr id="308" name="Google Shape;308;p11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09" name="Google Shape;309;p11"/>
          <p:cNvSpPr/>
          <p:nvPr/>
        </p:nvSpPr>
        <p:spPr>
          <a:xfrm>
            <a:off x="786150" y="801278"/>
            <a:ext cx="3100027" cy="85784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0053BB"/>
              </a:gs>
              <a:gs pos="100000">
                <a:srgbClr val="95AEFB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1800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2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ДБ05021</a:t>
            </a:r>
            <a:endParaRPr b="0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11"/>
          <p:cNvSpPr/>
          <p:nvPr/>
        </p:nvSpPr>
        <p:spPr>
          <a:xfrm>
            <a:off x="5257825" y="801551"/>
            <a:ext cx="2962141" cy="85784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0099FF"/>
              </a:gs>
              <a:gs pos="100000">
                <a:srgbClr val="70C0FF"/>
              </a:gs>
            </a:gsLst>
            <a:lin ang="16200000" scaled="0"/>
          </a:gradFill>
          <a:ln cap="flat" cmpd="sng" w="9525">
            <a:solidFill>
              <a:srgbClr val="008EE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0000" spcFirstLastPara="1" rIns="180000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2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ДБ05022</a:t>
            </a:r>
            <a:endParaRPr b="0" i="0" sz="2800" u="none" cap="none" strike="noStrik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11" name="Google Shape;311;p11"/>
          <p:cNvGrpSpPr/>
          <p:nvPr/>
        </p:nvGrpSpPr>
        <p:grpSpPr>
          <a:xfrm>
            <a:off x="924034" y="899704"/>
            <a:ext cx="728768" cy="565548"/>
            <a:chOff x="5247525" y="3007275"/>
            <a:chExt cx="517575" cy="384825"/>
          </a:xfrm>
        </p:grpSpPr>
        <p:sp>
          <p:nvSpPr>
            <p:cNvPr id="312" name="Google Shape;312;p11"/>
            <p:cNvSpPr/>
            <p:nvPr/>
          </p:nvSpPr>
          <p:spPr>
            <a:xfrm>
              <a:off x="5247525" y="3007275"/>
              <a:ext cx="348900" cy="348900"/>
            </a:xfrm>
            <a:custGeom>
              <a:rect b="b" l="l" r="r" t="t"/>
              <a:pathLst>
                <a:path extrusionOk="0" fill="none" h="13956" w="13956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1"/>
            <p:cNvSpPr/>
            <p:nvPr/>
          </p:nvSpPr>
          <p:spPr>
            <a:xfrm>
              <a:off x="5566575" y="3193575"/>
              <a:ext cx="198525" cy="198525"/>
            </a:xfrm>
            <a:custGeom>
              <a:rect b="b" l="l" r="r" t="t"/>
              <a:pathLst>
                <a:path extrusionOk="0" fill="none" h="7941" w="7941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4" name="Google Shape;314;p11"/>
          <p:cNvGrpSpPr/>
          <p:nvPr/>
        </p:nvGrpSpPr>
        <p:grpSpPr>
          <a:xfrm>
            <a:off x="5363853" y="905053"/>
            <a:ext cx="688155" cy="652039"/>
            <a:chOff x="5233525" y="4954450"/>
            <a:chExt cx="538275" cy="516350"/>
          </a:xfrm>
        </p:grpSpPr>
        <p:sp>
          <p:nvSpPr>
            <p:cNvPr id="315" name="Google Shape;315;p11"/>
            <p:cNvSpPr/>
            <p:nvPr/>
          </p:nvSpPr>
          <p:spPr>
            <a:xfrm>
              <a:off x="5637825" y="4954450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1"/>
            <p:cNvSpPr/>
            <p:nvPr/>
          </p:nvSpPr>
          <p:spPr>
            <a:xfrm>
              <a:off x="5323025" y="4980625"/>
              <a:ext cx="88925" cy="88925"/>
            </a:xfrm>
            <a:custGeom>
              <a:rect b="b" l="l" r="r" t="t"/>
              <a:pathLst>
                <a:path extrusionOk="0" fill="none" h="3557" w="3557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1"/>
            <p:cNvSpPr/>
            <p:nvPr/>
          </p:nvSpPr>
          <p:spPr>
            <a:xfrm>
              <a:off x="5233525" y="5255225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1"/>
            <p:cNvSpPr/>
            <p:nvPr/>
          </p:nvSpPr>
          <p:spPr>
            <a:xfrm>
              <a:off x="5453325" y="5382475"/>
              <a:ext cx="88925" cy="88325"/>
            </a:xfrm>
            <a:custGeom>
              <a:rect b="b" l="l" r="r" t="t"/>
              <a:pathLst>
                <a:path extrusionOk="0" fill="none" h="3533" w="3557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1"/>
            <p:cNvSpPr/>
            <p:nvPr/>
          </p:nvSpPr>
          <p:spPr>
            <a:xfrm>
              <a:off x="5682875" y="5188875"/>
              <a:ext cx="88925" cy="89525"/>
            </a:xfrm>
            <a:custGeom>
              <a:rect b="b" l="l" r="r" t="t"/>
              <a:pathLst>
                <a:path extrusionOk="0" fill="none" h="3581" w="3557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1"/>
            <p:cNvSpPr/>
            <p:nvPr/>
          </p:nvSpPr>
          <p:spPr>
            <a:xfrm>
              <a:off x="5411925" y="5110925"/>
              <a:ext cx="188775" cy="189400"/>
            </a:xfrm>
            <a:custGeom>
              <a:rect b="b" l="l" r="r" t="t"/>
              <a:pathLst>
                <a:path extrusionOk="0" fill="none" h="7576" w="7551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1"/>
            <p:cNvSpPr/>
            <p:nvPr/>
          </p:nvSpPr>
          <p:spPr>
            <a:xfrm>
              <a:off x="5367475" y="5025075"/>
              <a:ext cx="81600" cy="105975"/>
            </a:xfrm>
            <a:custGeom>
              <a:rect b="b" l="l" r="r" t="t"/>
              <a:pathLst>
                <a:path extrusionOk="0" fill="none" h="4239" w="3264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1"/>
            <p:cNvSpPr/>
            <p:nvPr/>
          </p:nvSpPr>
          <p:spPr>
            <a:xfrm>
              <a:off x="5567800" y="4999500"/>
              <a:ext cx="115100" cy="133975"/>
            </a:xfrm>
            <a:custGeom>
              <a:rect b="b" l="l" r="r" t="t"/>
              <a:pathLst>
                <a:path extrusionOk="0" fill="none" h="5359" w="4604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1"/>
            <p:cNvSpPr/>
            <p:nvPr/>
          </p:nvSpPr>
          <p:spPr>
            <a:xfrm>
              <a:off x="5600075" y="5217475"/>
              <a:ext cx="127275" cy="16475"/>
            </a:xfrm>
            <a:custGeom>
              <a:rect b="b" l="l" r="r" t="t"/>
              <a:pathLst>
                <a:path extrusionOk="0" fill="none" h="659" w="5091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1"/>
            <p:cNvSpPr/>
            <p:nvPr/>
          </p:nvSpPr>
          <p:spPr>
            <a:xfrm>
              <a:off x="5497775" y="5299675"/>
              <a:ext cx="4900" cy="126675"/>
            </a:xfrm>
            <a:custGeom>
              <a:rect b="b" l="l" r="r" t="t"/>
              <a:pathLst>
                <a:path extrusionOk="0" fill="none" h="5067" w="196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1"/>
            <p:cNvSpPr/>
            <p:nvPr/>
          </p:nvSpPr>
          <p:spPr>
            <a:xfrm>
              <a:off x="5277975" y="5241825"/>
              <a:ext cx="141275" cy="58500"/>
            </a:xfrm>
            <a:custGeom>
              <a:rect b="b" l="l" r="r" t="t"/>
              <a:pathLst>
                <a:path extrusionOk="0" fill="none" h="2340" w="5651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cap="rnd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2"/>
          <p:cNvSpPr/>
          <p:nvPr/>
        </p:nvSpPr>
        <p:spPr>
          <a:xfrm>
            <a:off x="383253" y="819176"/>
            <a:ext cx="4277359" cy="238066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12"/>
          <p:cNvSpPr txBox="1"/>
          <p:nvPr>
            <p:ph type="title"/>
          </p:nvPr>
        </p:nvSpPr>
        <p:spPr>
          <a:xfrm>
            <a:off x="786150" y="793"/>
            <a:ext cx="7571700" cy="80018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000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Моделювання, аналіз та структуризація складних динамічних наносистем з елементами самоорганізації</a:t>
            </a:r>
            <a:endParaRPr>
              <a:solidFill>
                <a:schemeClr val="accen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2" name="Google Shape;332;p12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pic>
        <p:nvPicPr>
          <p:cNvPr id="333" name="Google Shape;333;p12"/>
          <p:cNvPicPr preferRelativeResize="0"/>
          <p:nvPr/>
        </p:nvPicPr>
        <p:blipFill rotWithShape="1">
          <a:blip r:embed="rId3">
            <a:alphaModFix/>
          </a:blip>
          <a:srcRect b="0" l="1957" r="1705" t="1414"/>
          <a:stretch/>
        </p:blipFill>
        <p:spPr>
          <a:xfrm>
            <a:off x="571213" y="1139413"/>
            <a:ext cx="1808481" cy="177556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334" name="Google Shape;334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54011" y="1137925"/>
            <a:ext cx="1808481" cy="177556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35" name="Google Shape;335;p12"/>
          <p:cNvSpPr txBox="1"/>
          <p:nvPr/>
        </p:nvSpPr>
        <p:spPr>
          <a:xfrm>
            <a:off x="1084865" y="2963524"/>
            <a:ext cx="78117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0 пс</a:t>
            </a:r>
            <a:endParaRPr b="0" i="0" sz="12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6" name="Google Shape;336;p12"/>
          <p:cNvSpPr txBox="1"/>
          <p:nvPr/>
        </p:nvSpPr>
        <p:spPr>
          <a:xfrm>
            <a:off x="3167663" y="2963524"/>
            <a:ext cx="781175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1 пс</a:t>
            </a:r>
            <a:endParaRPr b="0" i="0" sz="1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7" name="Google Shape;337;p12"/>
          <p:cNvSpPr txBox="1"/>
          <p:nvPr/>
        </p:nvSpPr>
        <p:spPr>
          <a:xfrm>
            <a:off x="571213" y="877167"/>
            <a:ext cx="3891279" cy="139043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Взаємодія кристала алмаза з фулереном C</a:t>
            </a:r>
            <a:r>
              <a:rPr b="0" baseline="-2500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60</a:t>
            </a:r>
            <a:endParaRPr b="0" i="0" sz="12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8" name="Google Shape;338;p12"/>
          <p:cNvSpPr/>
          <p:nvPr/>
        </p:nvSpPr>
        <p:spPr>
          <a:xfrm>
            <a:off x="383253" y="3361340"/>
            <a:ext cx="4277359" cy="1430649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:\Submitted_papers\Nucl_Instr_2017\Computational_Materials_Science\Graphical_abstract.jpg" id="339" name="Google Shape;339;p12"/>
          <p:cNvPicPr preferRelativeResize="0"/>
          <p:nvPr/>
        </p:nvPicPr>
        <p:blipFill rotWithShape="1">
          <a:blip r:embed="rId5">
            <a:alphaModFix/>
          </a:blip>
          <a:srcRect b="15376" l="7021" r="49561" t="15017"/>
          <a:stretch/>
        </p:blipFill>
        <p:spPr>
          <a:xfrm>
            <a:off x="612025" y="3782511"/>
            <a:ext cx="1634501" cy="10080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40" name="Google Shape;340;p12"/>
          <p:cNvSpPr txBox="1"/>
          <p:nvPr/>
        </p:nvSpPr>
        <p:spPr>
          <a:xfrm>
            <a:off x="347475" y="3361068"/>
            <a:ext cx="4313137" cy="369332"/>
          </a:xfrm>
          <a:prstGeom prst="rect">
            <a:avLst/>
          </a:prstGeom>
          <a:noFill/>
          <a:ln>
            <a:noFill/>
          </a:ln>
        </p:spPr>
        <p:txBody>
          <a:bodyPr anchorCtr="1" anchor="ctr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Взаємодія янусоподібних кластерів металів з одно- та багатоатомними частинками  Ar</a:t>
            </a:r>
            <a:endParaRPr/>
          </a:p>
        </p:txBody>
      </p:sp>
      <p:sp>
        <p:nvSpPr>
          <p:cNvPr id="341" name="Google Shape;341;p12"/>
          <p:cNvSpPr txBox="1"/>
          <p:nvPr/>
        </p:nvSpPr>
        <p:spPr>
          <a:xfrm>
            <a:off x="4848572" y="841839"/>
            <a:ext cx="3912174" cy="1226865"/>
          </a:xfrm>
          <a:prstGeom prst="rect">
            <a:avLst/>
          </a:prstGeom>
          <a:noFill/>
          <a:ln>
            <a:noFill/>
          </a:ln>
        </p:spPr>
        <p:txBody>
          <a:bodyPr anchorCtr="1" anchor="ctr" bIns="720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Від декількох сотень до одного мільйону іспитів чисельних розрахунків !!!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Реальний час одного комп’ютерного експерименту становить від декількох днів до декількох місяців безперервного паралельного розрахунку на багатоядерних  обчислювальних системах. </a:t>
            </a:r>
            <a:endParaRPr b="0" i="0" sz="12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Go to journal home page - Computational Materials Science" id="342" name="Google Shape;342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73508" y="2231934"/>
            <a:ext cx="1218863" cy="163511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43" name="Google Shape;343;p12"/>
          <p:cNvSpPr txBox="1"/>
          <p:nvPr/>
        </p:nvSpPr>
        <p:spPr>
          <a:xfrm>
            <a:off x="5049221" y="4030284"/>
            <a:ext cx="1690157" cy="830997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Shyrokorad D.V., Kornich G.V., Buga S.G., CMS, 2019. Вид. Elsevier.</a:t>
            </a:r>
            <a:endParaRPr/>
          </a:p>
        </p:txBody>
      </p:sp>
      <p:sp>
        <p:nvSpPr>
          <p:cNvPr id="344" name="Google Shape;344;p12"/>
          <p:cNvSpPr txBox="1"/>
          <p:nvPr/>
        </p:nvSpPr>
        <p:spPr>
          <a:xfrm>
            <a:off x="6880942" y="4030283"/>
            <a:ext cx="1690157" cy="830997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Shyrokorad D.V., Kornich G.V., Buga S.G., MTC, 2020. Вид. Elsevier.</a:t>
            </a:r>
            <a:endParaRPr/>
          </a:p>
        </p:txBody>
      </p:sp>
      <p:pic>
        <p:nvPicPr>
          <p:cNvPr descr="Go to journal home page - Materials Today Communications" id="345" name="Google Shape;345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05267" y="2231934"/>
            <a:ext cx="1218863" cy="163521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descr="D:\Submitted_papers\Nucl_Instr_2017\Computational_Materials_Science\Graphical_abstract.jpg" id="346" name="Google Shape;346;p12"/>
          <p:cNvPicPr preferRelativeResize="0"/>
          <p:nvPr/>
        </p:nvPicPr>
        <p:blipFill rotWithShape="1">
          <a:blip r:embed="rId5">
            <a:alphaModFix/>
          </a:blip>
          <a:srcRect b="16078" l="50381" r="7946" t="14696"/>
          <a:stretch/>
        </p:blipFill>
        <p:spPr>
          <a:xfrm>
            <a:off x="2784683" y="3772539"/>
            <a:ext cx="1634500" cy="10080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3"/>
          <p:cNvSpPr txBox="1"/>
          <p:nvPr>
            <p:ph type="title"/>
          </p:nvPr>
        </p:nvSpPr>
        <p:spPr>
          <a:xfrm>
            <a:off x="356135" y="104098"/>
            <a:ext cx="8413888" cy="6155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Штучні нейронні мережі в задачах радіолокації</a:t>
            </a:r>
            <a:endParaRPr/>
          </a:p>
        </p:txBody>
      </p:sp>
      <p:sp>
        <p:nvSpPr>
          <p:cNvPr id="352" name="Google Shape;352;p13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pic>
        <p:nvPicPr>
          <p:cNvPr id="353" name="Google Shape;35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522" y="775833"/>
            <a:ext cx="2924729" cy="171802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pic>
        <p:nvPicPr>
          <p:cNvPr id="354" name="Google Shape;35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03637" y="2738097"/>
            <a:ext cx="3262964" cy="1730188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55" name="Google Shape;355;p13"/>
          <p:cNvSpPr txBox="1"/>
          <p:nvPr/>
        </p:nvSpPr>
        <p:spPr>
          <a:xfrm>
            <a:off x="729992" y="2571749"/>
            <a:ext cx="193467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Структура нейронної мережі</a:t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56" name="Google Shape;356;p13"/>
          <p:cNvSpPr txBox="1"/>
          <p:nvPr/>
        </p:nvSpPr>
        <p:spPr>
          <a:xfrm>
            <a:off x="2664670" y="4512337"/>
            <a:ext cx="394089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Середні значення виходів нейронної мережі</a:t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57" name="Google Shape;357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41243" y="765458"/>
            <a:ext cx="3194235" cy="1728403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358" name="Google Shape;358;p13"/>
          <p:cNvSpPr txBox="1"/>
          <p:nvPr/>
        </p:nvSpPr>
        <p:spPr>
          <a:xfrm>
            <a:off x="6479331" y="2571749"/>
            <a:ext cx="1934678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B-scan отриманого сигналу без обробки</a:t>
            </a:r>
            <a:endParaRPr b="0" i="0" sz="1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4"/>
          <p:cNvSpPr/>
          <p:nvPr/>
        </p:nvSpPr>
        <p:spPr>
          <a:xfrm>
            <a:off x="6784949" y="2996074"/>
            <a:ext cx="2002915" cy="1771526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45700" lIns="396000" spcFirstLastPara="1" rIns="720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Winter School in Data Science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National University “Zaporizhzhia Polytechnic”, 2019</a:t>
            </a:r>
            <a:endParaRPr/>
          </a:p>
        </p:txBody>
      </p:sp>
      <p:sp>
        <p:nvSpPr>
          <p:cNvPr id="364" name="Google Shape;364;p14"/>
          <p:cNvSpPr/>
          <p:nvPr/>
        </p:nvSpPr>
        <p:spPr>
          <a:xfrm>
            <a:off x="3739413" y="2921664"/>
            <a:ext cx="1665171" cy="1324134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108000" lIns="108000" spcFirstLastPara="1" rIns="108000" wrap="square" tIns="2520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CoLInS 2019 conference, 2019 р.</a:t>
            </a:r>
            <a:endParaRPr/>
          </a:p>
        </p:txBody>
      </p:sp>
      <p:sp>
        <p:nvSpPr>
          <p:cNvPr id="365" name="Google Shape;365;p14"/>
          <p:cNvSpPr txBox="1"/>
          <p:nvPr>
            <p:ph type="title"/>
          </p:nvPr>
        </p:nvSpPr>
        <p:spPr>
          <a:xfrm>
            <a:off x="356134" y="117548"/>
            <a:ext cx="8431730" cy="898126"/>
          </a:xfrm>
          <a:prstGeom prst="rect">
            <a:avLst/>
          </a:prstGeom>
          <a:noFill/>
          <a:ln>
            <a:noFill/>
          </a:ln>
        </p:spPr>
        <p:txBody>
          <a:bodyPr anchorCtr="0" anchor="b" bIns="36000" lIns="91425" spcFirstLastPara="1" rIns="91425" wrap="square" tIns="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Конференції, семінари, школи за участю викладачів кафедри</a:t>
            </a:r>
            <a:endParaRPr/>
          </a:p>
        </p:txBody>
      </p:sp>
      <p:sp>
        <p:nvSpPr>
          <p:cNvPr id="366" name="Google Shape;366;p14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67" name="Google Shape;367;p14"/>
          <p:cNvSpPr/>
          <p:nvPr/>
        </p:nvSpPr>
        <p:spPr>
          <a:xfrm>
            <a:off x="1595264" y="1260909"/>
            <a:ext cx="1960205" cy="1324134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45700" lIns="360000" spcFirstLastPara="1" rIns="720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Обласна конференція «Розумна взаємодія», 2020 р.</a:t>
            </a:r>
            <a:endParaRPr/>
          </a:p>
        </p:txBody>
      </p:sp>
      <p:pic>
        <p:nvPicPr>
          <p:cNvPr id="368" name="Google Shape;36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8844" y="780777"/>
            <a:ext cx="1439775" cy="18000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369" name="Google Shape;369;p14"/>
          <p:cNvSpPr/>
          <p:nvPr/>
        </p:nvSpPr>
        <p:spPr>
          <a:xfrm>
            <a:off x="5588531" y="1260909"/>
            <a:ext cx="1960205" cy="1324134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45700" lIns="72000" spcFirstLastPara="1" rIns="2880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Міжнародний науковий симпозіум "Інтелектуальні рішення», 2019</a:t>
            </a:r>
            <a:endParaRPr/>
          </a:p>
        </p:txBody>
      </p:sp>
      <p:pic>
        <p:nvPicPr>
          <p:cNvPr id="370" name="Google Shape;370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05156" y="771749"/>
            <a:ext cx="1440000" cy="18000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371" name="Google Shape;371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52163" y="1315532"/>
            <a:ext cx="1439669" cy="18000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372" name="Google Shape;372;p14"/>
          <p:cNvSpPr/>
          <p:nvPr/>
        </p:nvSpPr>
        <p:spPr>
          <a:xfrm>
            <a:off x="356134" y="2978325"/>
            <a:ext cx="2002915" cy="1771526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1" anchor="ctr" bIns="45700" lIns="72000" spcFirstLastPara="1" rIns="2880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Конференція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“MATLAB та комп’ютерні обчислення в освіті, науці та інженерії”,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2019 р.</a:t>
            </a:r>
            <a:endParaRPr/>
          </a:p>
        </p:txBody>
      </p:sp>
      <p:pic>
        <p:nvPicPr>
          <p:cNvPr id="373" name="Google Shape;37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40371" y="2921664"/>
            <a:ext cx="1439675" cy="18000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374" name="Google Shape;374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63956" y="2949851"/>
            <a:ext cx="1438925" cy="18000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Qr code&#10;&#10;Description automatically generated" id="379" name="Google Shape;37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61418" y="3228756"/>
            <a:ext cx="1315028" cy="13010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Qr code&#10;&#10;Description automatically generated" id="380" name="Google Shape;38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6821" y="3228755"/>
            <a:ext cx="1301068" cy="13010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Qr code&#10;&#10;Description automatically generated" id="381" name="Google Shape;38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6821" y="973668"/>
            <a:ext cx="1301068" cy="1303866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15"/>
          <p:cNvSpPr txBox="1"/>
          <p:nvPr>
            <p:ph type="title"/>
          </p:nvPr>
        </p:nvSpPr>
        <p:spPr>
          <a:xfrm>
            <a:off x="399447" y="127474"/>
            <a:ext cx="8345103" cy="6155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Наші контакти</a:t>
            </a:r>
            <a:endParaRPr sz="2800">
              <a:solidFill>
                <a:schemeClr val="accen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3" name="Google Shape;383;p15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384" name="Google Shape;384;p15"/>
          <p:cNvSpPr/>
          <p:nvPr/>
        </p:nvSpPr>
        <p:spPr>
          <a:xfrm>
            <a:off x="366639" y="742997"/>
            <a:ext cx="1804144" cy="1747884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15"/>
          <p:cNvSpPr/>
          <p:nvPr/>
        </p:nvSpPr>
        <p:spPr>
          <a:xfrm>
            <a:off x="366639" y="3001967"/>
            <a:ext cx="1804144" cy="1747884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15"/>
          <p:cNvSpPr/>
          <p:nvPr/>
        </p:nvSpPr>
        <p:spPr>
          <a:xfrm>
            <a:off x="6973214" y="3001694"/>
            <a:ext cx="1804144" cy="1747884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15"/>
          <p:cNvSpPr/>
          <p:nvPr/>
        </p:nvSpPr>
        <p:spPr>
          <a:xfrm>
            <a:off x="3344397" y="1827125"/>
            <a:ext cx="3628815" cy="685902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15"/>
          <p:cNvSpPr/>
          <p:nvPr/>
        </p:nvSpPr>
        <p:spPr>
          <a:xfrm>
            <a:off x="2170783" y="2945401"/>
            <a:ext cx="3628815" cy="685902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15"/>
          <p:cNvSpPr/>
          <p:nvPr/>
        </p:nvSpPr>
        <p:spPr>
          <a:xfrm>
            <a:off x="3344396" y="4063352"/>
            <a:ext cx="3628815" cy="685902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15"/>
          <p:cNvSpPr/>
          <p:nvPr/>
        </p:nvSpPr>
        <p:spPr>
          <a:xfrm>
            <a:off x="2170783" y="813531"/>
            <a:ext cx="3628815" cy="685902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15"/>
          <p:cNvSpPr txBox="1"/>
          <p:nvPr/>
        </p:nvSpPr>
        <p:spPr>
          <a:xfrm>
            <a:off x="2170783" y="894852"/>
            <a:ext cx="362881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08000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https://zp.edu.ua/kafedra-systemnogo-analizu-ta-obchyslyuvalnoyi-matematyky</a:t>
            </a:r>
            <a:endParaRPr/>
          </a:p>
        </p:txBody>
      </p:sp>
      <p:sp>
        <p:nvSpPr>
          <p:cNvPr id="392" name="Google Shape;392;p15"/>
          <p:cNvSpPr txBox="1"/>
          <p:nvPr/>
        </p:nvSpPr>
        <p:spPr>
          <a:xfrm>
            <a:off x="3344395" y="2000866"/>
            <a:ext cx="3628815" cy="314602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https://t.me/saom_nuzp</a:t>
            </a:r>
            <a:endParaRPr/>
          </a:p>
        </p:txBody>
      </p:sp>
      <p:sp>
        <p:nvSpPr>
          <p:cNvPr id="393" name="Google Shape;393;p15"/>
          <p:cNvSpPr txBox="1"/>
          <p:nvPr/>
        </p:nvSpPr>
        <p:spPr>
          <a:xfrm>
            <a:off x="2188071" y="3036872"/>
            <a:ext cx="362881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08000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https://www.facebook.com/groups/SAOM.NUZP</a:t>
            </a:r>
            <a:endParaRPr/>
          </a:p>
        </p:txBody>
      </p:sp>
      <p:sp>
        <p:nvSpPr>
          <p:cNvPr id="394" name="Google Shape;394;p15"/>
          <p:cNvSpPr txBox="1"/>
          <p:nvPr/>
        </p:nvSpPr>
        <p:spPr>
          <a:xfrm>
            <a:off x="3378189" y="4249843"/>
            <a:ext cx="3628815" cy="3146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https://www.instagram.com/saom.zp/</a:t>
            </a:r>
            <a:endParaRPr/>
          </a:p>
        </p:txBody>
      </p:sp>
      <p:pic>
        <p:nvPicPr>
          <p:cNvPr id="395" name="Google Shape;395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28927" y="970059"/>
            <a:ext cx="1288252" cy="1288252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15"/>
          <p:cNvSpPr/>
          <p:nvPr/>
        </p:nvSpPr>
        <p:spPr>
          <a:xfrm>
            <a:off x="6973214" y="742997"/>
            <a:ext cx="1804144" cy="1747884"/>
          </a:xfrm>
          <a:prstGeom prst="ellipse">
            <a:avLst/>
          </a:prstGeom>
          <a:noFill/>
          <a:ln cap="flat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"/>
          <p:cNvSpPr txBox="1"/>
          <p:nvPr>
            <p:ph type="title"/>
          </p:nvPr>
        </p:nvSpPr>
        <p:spPr>
          <a:xfrm>
            <a:off x="1077950" y="127425"/>
            <a:ext cx="3824013" cy="615523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Підготовка фахівців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" name="Google Shape;51;p2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52" name="Google Shape;52;p2"/>
          <p:cNvSpPr txBox="1"/>
          <p:nvPr/>
        </p:nvSpPr>
        <p:spPr>
          <a:xfrm>
            <a:off x="4145392" y="4315480"/>
            <a:ext cx="3824013" cy="523220"/>
          </a:xfrm>
          <a:prstGeom prst="rect">
            <a:avLst/>
          </a:prstGeom>
          <a:noFill/>
          <a:ln>
            <a:noFill/>
          </a:ln>
        </p:spPr>
        <p:txBody>
          <a:bodyPr anchorCtr="1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2800" u="none" cap="none" strike="noStrike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Освітні ступені</a:t>
            </a:r>
            <a:endParaRPr b="0" i="0" sz="2800" u="none" cap="none" strike="noStrike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53" name="Google Shape;53;p2"/>
          <p:cNvGrpSpPr/>
          <p:nvPr/>
        </p:nvGrpSpPr>
        <p:grpSpPr>
          <a:xfrm>
            <a:off x="4145392" y="349620"/>
            <a:ext cx="4531289" cy="3878171"/>
            <a:chOff x="0" y="0"/>
            <a:chExt cx="4531289" cy="3878171"/>
          </a:xfrm>
        </p:grpSpPr>
        <p:sp>
          <p:nvSpPr>
            <p:cNvPr id="54" name="Google Shape;54;p2"/>
            <p:cNvSpPr/>
            <p:nvPr/>
          </p:nvSpPr>
          <p:spPr>
            <a:xfrm>
              <a:off x="0" y="0"/>
              <a:ext cx="3878171" cy="3878171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53BB"/>
                </a:gs>
                <a:gs pos="100000">
                  <a:srgbClr val="95AEFB"/>
                </a:gs>
              </a:gsLst>
              <a:lin ang="16200000" scaled="0"/>
            </a:gradFill>
            <a:ln cap="flat" cmpd="sng" w="9525">
              <a:solidFill>
                <a:srgbClr val="0051A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2010478" y="389900"/>
              <a:ext cx="2520811" cy="918035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2"/>
            <p:cNvSpPr txBox="1"/>
            <p:nvPr/>
          </p:nvSpPr>
          <p:spPr>
            <a:xfrm>
              <a:off x="2055293" y="434715"/>
              <a:ext cx="2431181" cy="828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uk-UA" sz="2400" u="none" cap="none" strike="noStrike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rPr>
                <a:t>Доктор філософії</a:t>
              </a:r>
              <a:endPara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2010478" y="1422690"/>
              <a:ext cx="2520811" cy="918035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286D9D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2"/>
            <p:cNvSpPr txBox="1"/>
            <p:nvPr/>
          </p:nvSpPr>
          <p:spPr>
            <a:xfrm>
              <a:off x="2055293" y="1467505"/>
              <a:ext cx="2431181" cy="828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uk-UA" sz="2400" u="none" cap="none" strike="noStrike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rPr>
                <a:t>Магістр</a:t>
              </a:r>
              <a:endPara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2010478" y="2455480"/>
              <a:ext cx="2520811" cy="918035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5F7C8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2"/>
            <p:cNvSpPr txBox="1"/>
            <p:nvPr/>
          </p:nvSpPr>
          <p:spPr>
            <a:xfrm>
              <a:off x="2055293" y="2500295"/>
              <a:ext cx="2431181" cy="8284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uk-UA" sz="2400" u="none" cap="none" strike="noStrike">
                  <a:solidFill>
                    <a:schemeClr val="accent2"/>
                  </a:solidFill>
                  <a:latin typeface="Arial"/>
                  <a:ea typeface="Arial"/>
                  <a:cs typeface="Arial"/>
                  <a:sym typeface="Arial"/>
                </a:rPr>
                <a:t>Бакалавр</a:t>
              </a:r>
              <a:endPara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" name="Google Shape;61;p2"/>
          <p:cNvGrpSpPr/>
          <p:nvPr/>
        </p:nvGrpSpPr>
        <p:grpSpPr>
          <a:xfrm>
            <a:off x="395926" y="742948"/>
            <a:ext cx="4558016" cy="4006903"/>
            <a:chOff x="0" y="0"/>
            <a:chExt cx="4558016" cy="4006903"/>
          </a:xfrm>
        </p:grpSpPr>
        <p:sp>
          <p:nvSpPr>
            <p:cNvPr id="62" name="Google Shape;62;p2"/>
            <p:cNvSpPr/>
            <p:nvPr/>
          </p:nvSpPr>
          <p:spPr>
            <a:xfrm rot="10800000">
              <a:off x="555683" y="0"/>
              <a:ext cx="4002333" cy="4006903"/>
            </a:xfrm>
            <a:prstGeom prst="triangle">
              <a:avLst>
                <a:gd fmla="val 50000" name="adj"/>
              </a:avLst>
            </a:prstGeom>
            <a:gradFill>
              <a:gsLst>
                <a:gs pos="0">
                  <a:srgbClr val="0053BB"/>
                </a:gs>
                <a:gs pos="100000">
                  <a:srgbClr val="95AEFB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0" y="408566"/>
              <a:ext cx="2601516" cy="948509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2"/>
            <p:cNvSpPr txBox="1"/>
            <p:nvPr/>
          </p:nvSpPr>
          <p:spPr>
            <a:xfrm>
              <a:off x="46302" y="454868"/>
              <a:ext cx="2508912" cy="8559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uk-UA" sz="1600" u="none" cap="none" strike="noStrike">
                  <a:solidFill>
                    <a:schemeClr val="accent2"/>
                  </a:solidFill>
                  <a:latin typeface="Roboto"/>
                  <a:ea typeface="Roboto"/>
                  <a:cs typeface="Roboto"/>
                  <a:sym typeface="Roboto"/>
                </a:rPr>
                <a:t>Галузь знань 12 Інформаційні технології</a:t>
              </a:r>
              <a:endParaRPr b="0" i="0" sz="1600" u="none" cap="none" strike="noStrike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0" y="1475639"/>
              <a:ext cx="2601516" cy="948509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286D9D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2"/>
            <p:cNvSpPr txBox="1"/>
            <p:nvPr/>
          </p:nvSpPr>
          <p:spPr>
            <a:xfrm>
              <a:off x="46302" y="1521941"/>
              <a:ext cx="2508912" cy="8559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b="0" i="0" lang="uk-UA" sz="1600" u="none" cap="none" strike="noStrike">
                  <a:solidFill>
                    <a:schemeClr val="accent2"/>
                  </a:solidFill>
                  <a:latin typeface="Roboto"/>
                  <a:ea typeface="Roboto"/>
                  <a:cs typeface="Roboto"/>
                  <a:sym typeface="Roboto"/>
                </a:rPr>
                <a:t>Спеціальність 124 Системний аналіз</a:t>
              </a:r>
              <a:endParaRPr b="0" i="0" sz="1600" u="none" cap="none" strike="noStrike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0" y="2542712"/>
              <a:ext cx="2601516" cy="948509"/>
            </a:xfrm>
            <a:prstGeom prst="roundRect">
              <a:avLst>
                <a:gd fmla="val 16667" name="adj"/>
              </a:avLst>
            </a:prstGeom>
            <a:solidFill>
              <a:schemeClr val="lt1">
                <a:alpha val="89803"/>
              </a:schemeClr>
            </a:solidFill>
            <a:ln cap="flat" cmpd="sng" w="9525">
              <a:solidFill>
                <a:srgbClr val="5F7C8A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2"/>
            <p:cNvSpPr txBox="1"/>
            <p:nvPr/>
          </p:nvSpPr>
          <p:spPr>
            <a:xfrm>
              <a:off x="46302" y="2589014"/>
              <a:ext cx="2508912" cy="8559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7150" lIns="57150" spcFirstLastPara="1" rIns="57150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Arial"/>
                <a:buNone/>
              </a:pPr>
              <a:r>
                <a:rPr b="0" i="0" lang="uk-UA" sz="1500" u="none" cap="none" strike="noStrike">
                  <a:solidFill>
                    <a:schemeClr val="accent2"/>
                  </a:solidFill>
                  <a:latin typeface="Roboto"/>
                  <a:ea typeface="Roboto"/>
                  <a:cs typeface="Roboto"/>
                  <a:sym typeface="Roboto"/>
                </a:rPr>
                <a:t>Інтелектуальні технології та прийняття рішень в складних системах</a:t>
              </a:r>
              <a:endParaRPr b="0" i="0" sz="1500" u="none" cap="none" strike="noStrike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cxnSp>
        <p:nvCxnSpPr>
          <p:cNvPr id="74" name="Google Shape;74;p3"/>
          <p:cNvCxnSpPr/>
          <p:nvPr/>
        </p:nvCxnSpPr>
        <p:spPr>
          <a:xfrm>
            <a:off x="6565577" y="881722"/>
            <a:ext cx="1159933" cy="0"/>
          </a:xfrm>
          <a:prstGeom prst="straightConnector1">
            <a:avLst/>
          </a:prstGeom>
          <a:noFill/>
          <a:ln cap="flat" cmpd="sng" w="9525">
            <a:solidFill>
              <a:srgbClr val="008EE9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" name="Google Shape;75;p3"/>
          <p:cNvCxnSpPr/>
          <p:nvPr/>
        </p:nvCxnSpPr>
        <p:spPr>
          <a:xfrm>
            <a:off x="6549173" y="881722"/>
            <a:ext cx="1189038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6" name="Google Shape;76;p3"/>
          <p:cNvCxnSpPr/>
          <p:nvPr/>
        </p:nvCxnSpPr>
        <p:spPr>
          <a:xfrm>
            <a:off x="6562402" y="894955"/>
            <a:ext cx="0" cy="90487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7" name="Google Shape;77;p3"/>
          <p:cNvCxnSpPr/>
          <p:nvPr/>
        </p:nvCxnSpPr>
        <p:spPr>
          <a:xfrm>
            <a:off x="7725510" y="894954"/>
            <a:ext cx="0" cy="90487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8" name="Google Shape;78;p3"/>
          <p:cNvSpPr/>
          <p:nvPr/>
        </p:nvSpPr>
        <p:spPr>
          <a:xfrm rot="10800000">
            <a:off x="6504194" y="970103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3"/>
          <p:cNvSpPr/>
          <p:nvPr/>
        </p:nvSpPr>
        <p:spPr>
          <a:xfrm rot="10800000">
            <a:off x="5919466" y="970103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3"/>
          <p:cNvSpPr/>
          <p:nvPr/>
        </p:nvSpPr>
        <p:spPr>
          <a:xfrm rot="10800000">
            <a:off x="7667302" y="970101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3"/>
          <p:cNvSpPr/>
          <p:nvPr/>
        </p:nvSpPr>
        <p:spPr>
          <a:xfrm rot="10800000">
            <a:off x="8022106" y="969839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2" name="Google Shape;82;p3"/>
          <p:cNvCxnSpPr/>
          <p:nvPr/>
        </p:nvCxnSpPr>
        <p:spPr>
          <a:xfrm>
            <a:off x="5979260" y="818755"/>
            <a:ext cx="0" cy="153454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3" name="Google Shape;83;p3"/>
          <p:cNvCxnSpPr/>
          <p:nvPr/>
        </p:nvCxnSpPr>
        <p:spPr>
          <a:xfrm>
            <a:off x="8082690" y="819281"/>
            <a:ext cx="0" cy="15134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4" name="Google Shape;84;p3"/>
          <p:cNvCxnSpPr/>
          <p:nvPr/>
        </p:nvCxnSpPr>
        <p:spPr>
          <a:xfrm>
            <a:off x="2607452" y="825105"/>
            <a:ext cx="5486359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85" name="Google Shape;85;p3"/>
          <p:cNvCxnSpPr/>
          <p:nvPr/>
        </p:nvCxnSpPr>
        <p:spPr>
          <a:xfrm>
            <a:off x="3070961" y="1629943"/>
            <a:ext cx="0" cy="338162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86" name="Google Shape;86;p3"/>
          <p:cNvSpPr/>
          <p:nvPr/>
        </p:nvSpPr>
        <p:spPr>
          <a:xfrm>
            <a:off x="4008477" y="2626752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/>
          <p:cNvSpPr/>
          <p:nvPr/>
        </p:nvSpPr>
        <p:spPr>
          <a:xfrm>
            <a:off x="2670166" y="2695339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3"/>
          <p:cNvSpPr/>
          <p:nvPr/>
        </p:nvSpPr>
        <p:spPr>
          <a:xfrm>
            <a:off x="1869223" y="1042854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3"/>
          <p:cNvSpPr/>
          <p:nvPr/>
        </p:nvSpPr>
        <p:spPr>
          <a:xfrm>
            <a:off x="5790624" y="1112902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3"/>
          <p:cNvSpPr/>
          <p:nvPr/>
        </p:nvSpPr>
        <p:spPr>
          <a:xfrm>
            <a:off x="8317070" y="1117182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3"/>
          <p:cNvSpPr/>
          <p:nvPr/>
        </p:nvSpPr>
        <p:spPr>
          <a:xfrm>
            <a:off x="7374672" y="3811455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3"/>
          <p:cNvSpPr/>
          <p:nvPr/>
        </p:nvSpPr>
        <p:spPr>
          <a:xfrm>
            <a:off x="8687734" y="1161655"/>
            <a:ext cx="45719" cy="2718175"/>
          </a:xfrm>
          <a:prstGeom prst="rightBracket">
            <a:avLst>
              <a:gd fmla="val 63888" name="adj"/>
            </a:avLst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3" name="Google Shape;93;p3"/>
          <p:cNvCxnSpPr>
            <a:stCxn id="92" idx="1"/>
          </p:cNvCxnSpPr>
          <p:nvPr/>
        </p:nvCxnSpPr>
        <p:spPr>
          <a:xfrm rot="10800000">
            <a:off x="7500634" y="3879830"/>
            <a:ext cx="1187100" cy="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4" name="Google Shape;94;p3"/>
          <p:cNvSpPr/>
          <p:nvPr/>
        </p:nvSpPr>
        <p:spPr>
          <a:xfrm>
            <a:off x="7163094" y="1150882"/>
            <a:ext cx="45719" cy="3423786"/>
          </a:xfrm>
          <a:prstGeom prst="rightBracket">
            <a:avLst>
              <a:gd fmla="val 63888" name="adj"/>
            </a:avLst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5" name="Google Shape;95;p3"/>
          <p:cNvCxnSpPr/>
          <p:nvPr/>
        </p:nvCxnSpPr>
        <p:spPr>
          <a:xfrm rot="10800000">
            <a:off x="4946096" y="4574666"/>
            <a:ext cx="2211716" cy="1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6" name="Google Shape;96;p3"/>
          <p:cNvSpPr/>
          <p:nvPr/>
        </p:nvSpPr>
        <p:spPr>
          <a:xfrm>
            <a:off x="4811175" y="4527841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7" name="Google Shape;97;p3"/>
          <p:cNvCxnSpPr>
            <a:stCxn id="94" idx="0"/>
          </p:cNvCxnSpPr>
          <p:nvPr/>
        </p:nvCxnSpPr>
        <p:spPr>
          <a:xfrm flipH="1">
            <a:off x="5919594" y="1150882"/>
            <a:ext cx="1243500" cy="300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8" name="Google Shape;98;p3"/>
          <p:cNvSpPr/>
          <p:nvPr/>
        </p:nvSpPr>
        <p:spPr>
          <a:xfrm>
            <a:off x="3236077" y="4525518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3"/>
          <p:cNvSpPr/>
          <p:nvPr/>
        </p:nvSpPr>
        <p:spPr>
          <a:xfrm>
            <a:off x="428735" y="4525518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3"/>
          <p:cNvSpPr/>
          <p:nvPr/>
        </p:nvSpPr>
        <p:spPr>
          <a:xfrm>
            <a:off x="2894538" y="2743109"/>
            <a:ext cx="45719" cy="1828282"/>
          </a:xfrm>
          <a:prstGeom prst="rightBracket">
            <a:avLst>
              <a:gd fmla="val 63888" name="adj"/>
            </a:avLst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1" name="Google Shape;101;p3"/>
          <p:cNvCxnSpPr/>
          <p:nvPr/>
        </p:nvCxnSpPr>
        <p:spPr>
          <a:xfrm rot="10800000">
            <a:off x="562671" y="4574665"/>
            <a:ext cx="2331867" cy="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2" name="Google Shape;102;p3"/>
          <p:cNvCxnSpPr/>
          <p:nvPr/>
        </p:nvCxnSpPr>
        <p:spPr>
          <a:xfrm rot="10800000">
            <a:off x="2795400" y="2742163"/>
            <a:ext cx="103610" cy="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3" name="Google Shape;103;p3"/>
          <p:cNvSpPr/>
          <p:nvPr/>
        </p:nvSpPr>
        <p:spPr>
          <a:xfrm>
            <a:off x="4383024" y="2671594"/>
            <a:ext cx="49724" cy="1903071"/>
          </a:xfrm>
          <a:prstGeom prst="rightBracket">
            <a:avLst>
              <a:gd fmla="val 63888" name="adj"/>
            </a:avLst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4" name="Google Shape;104;p3"/>
          <p:cNvCxnSpPr>
            <a:stCxn id="103" idx="1"/>
          </p:cNvCxnSpPr>
          <p:nvPr/>
        </p:nvCxnSpPr>
        <p:spPr>
          <a:xfrm rot="10800000">
            <a:off x="3360024" y="4574665"/>
            <a:ext cx="1023000" cy="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5" name="Google Shape;105;p3"/>
          <p:cNvCxnSpPr/>
          <p:nvPr/>
        </p:nvCxnSpPr>
        <p:spPr>
          <a:xfrm flipH="1">
            <a:off x="4137571" y="2671594"/>
            <a:ext cx="256204" cy="1584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6" name="Google Shape;106;p3"/>
          <p:cNvSpPr/>
          <p:nvPr/>
        </p:nvSpPr>
        <p:spPr>
          <a:xfrm>
            <a:off x="4559833" y="1095758"/>
            <a:ext cx="71640" cy="1124756"/>
          </a:xfrm>
          <a:prstGeom prst="rightBracket">
            <a:avLst>
              <a:gd fmla="val 63888" name="adj"/>
            </a:avLst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07" name="Google Shape;107;p3"/>
          <p:cNvCxnSpPr/>
          <p:nvPr/>
        </p:nvCxnSpPr>
        <p:spPr>
          <a:xfrm rot="10800000">
            <a:off x="551598" y="2220514"/>
            <a:ext cx="4008235" cy="1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8" name="Google Shape;108;p3"/>
          <p:cNvCxnSpPr>
            <a:stCxn id="106" idx="0"/>
          </p:cNvCxnSpPr>
          <p:nvPr/>
        </p:nvCxnSpPr>
        <p:spPr>
          <a:xfrm rot="10800000">
            <a:off x="2000233" y="1089758"/>
            <a:ext cx="2559600" cy="600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09" name="Google Shape;109;p3"/>
          <p:cNvCxnSpPr/>
          <p:nvPr/>
        </p:nvCxnSpPr>
        <p:spPr>
          <a:xfrm>
            <a:off x="2763582" y="2332020"/>
            <a:ext cx="3740700" cy="2417700"/>
          </a:xfrm>
          <a:prstGeom prst="bentConnector3">
            <a:avLst>
              <a:gd fmla="val 50000" name="adj1"/>
            </a:avLst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0" name="Google Shape;110;p3"/>
          <p:cNvCxnSpPr/>
          <p:nvPr/>
        </p:nvCxnSpPr>
        <p:spPr>
          <a:xfrm>
            <a:off x="6487261" y="4749851"/>
            <a:ext cx="1624012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1" name="Google Shape;111;p3"/>
          <p:cNvCxnSpPr/>
          <p:nvPr/>
        </p:nvCxnSpPr>
        <p:spPr>
          <a:xfrm>
            <a:off x="5944864" y="4598505"/>
            <a:ext cx="0" cy="15134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2" name="Google Shape;112;p3"/>
          <p:cNvCxnSpPr/>
          <p:nvPr/>
        </p:nvCxnSpPr>
        <p:spPr>
          <a:xfrm>
            <a:off x="8093811" y="3885275"/>
            <a:ext cx="1586" cy="86457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3" name="Google Shape;113;p3"/>
          <p:cNvCxnSpPr/>
          <p:nvPr/>
        </p:nvCxnSpPr>
        <p:spPr>
          <a:xfrm>
            <a:off x="5926840" y="1453755"/>
            <a:ext cx="7677" cy="2810229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4" name="Google Shape;114;p3"/>
          <p:cNvCxnSpPr/>
          <p:nvPr/>
        </p:nvCxnSpPr>
        <p:spPr>
          <a:xfrm>
            <a:off x="5934959" y="1464923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5" name="Google Shape;115;p3"/>
          <p:cNvSpPr/>
          <p:nvPr/>
        </p:nvSpPr>
        <p:spPr>
          <a:xfrm rot="5400000">
            <a:off x="5973798" y="1429647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6" name="Google Shape;116;p3"/>
          <p:cNvCxnSpPr/>
          <p:nvPr/>
        </p:nvCxnSpPr>
        <p:spPr>
          <a:xfrm>
            <a:off x="5939498" y="3859414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7" name="Google Shape;117;p3"/>
          <p:cNvSpPr/>
          <p:nvPr/>
        </p:nvSpPr>
        <p:spPr>
          <a:xfrm rot="5400000">
            <a:off x="5978337" y="3824138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8" name="Google Shape;118;p3"/>
          <p:cNvCxnSpPr/>
          <p:nvPr/>
        </p:nvCxnSpPr>
        <p:spPr>
          <a:xfrm>
            <a:off x="5934517" y="2263711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9" name="Google Shape;119;p3"/>
          <p:cNvSpPr/>
          <p:nvPr/>
        </p:nvSpPr>
        <p:spPr>
          <a:xfrm rot="5400000">
            <a:off x="5973356" y="2228435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0" name="Google Shape;120;p3"/>
          <p:cNvCxnSpPr/>
          <p:nvPr/>
        </p:nvCxnSpPr>
        <p:spPr>
          <a:xfrm>
            <a:off x="5937122" y="3051197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1" name="Google Shape;121;p3"/>
          <p:cNvSpPr/>
          <p:nvPr/>
        </p:nvSpPr>
        <p:spPr>
          <a:xfrm rot="5400000">
            <a:off x="5975961" y="3015921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2" name="Google Shape;122;p3"/>
          <p:cNvCxnSpPr/>
          <p:nvPr/>
        </p:nvCxnSpPr>
        <p:spPr>
          <a:xfrm rot="10800000">
            <a:off x="5876463" y="4263984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3" name="Google Shape;123;p3"/>
          <p:cNvSpPr/>
          <p:nvPr/>
        </p:nvSpPr>
        <p:spPr>
          <a:xfrm rot="-5400000">
            <a:off x="5789685" y="4238233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4" name="Google Shape;124;p3"/>
          <p:cNvCxnSpPr/>
          <p:nvPr/>
        </p:nvCxnSpPr>
        <p:spPr>
          <a:xfrm rot="10800000">
            <a:off x="5857922" y="2595899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5" name="Google Shape;125;p3"/>
          <p:cNvSpPr/>
          <p:nvPr/>
        </p:nvSpPr>
        <p:spPr>
          <a:xfrm rot="-5400000">
            <a:off x="5771144" y="2570148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6" name="Google Shape;126;p3"/>
          <p:cNvCxnSpPr/>
          <p:nvPr/>
        </p:nvCxnSpPr>
        <p:spPr>
          <a:xfrm rot="10800000">
            <a:off x="5847765" y="1803407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7" name="Google Shape;127;p3"/>
          <p:cNvSpPr/>
          <p:nvPr/>
        </p:nvSpPr>
        <p:spPr>
          <a:xfrm rot="-5400000">
            <a:off x="5760987" y="1777656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 rot="10800000">
            <a:off x="5857922" y="3423608"/>
            <a:ext cx="68476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9" name="Google Shape;129;p3"/>
          <p:cNvSpPr/>
          <p:nvPr/>
        </p:nvSpPr>
        <p:spPr>
          <a:xfrm rot="-5400000">
            <a:off x="5771144" y="3397857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0" name="Google Shape;130;p3"/>
          <p:cNvCxnSpPr/>
          <p:nvPr/>
        </p:nvCxnSpPr>
        <p:spPr>
          <a:xfrm rot="10800000">
            <a:off x="2687715" y="2332020"/>
            <a:ext cx="95908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1" name="Google Shape;131;p3"/>
          <p:cNvSpPr/>
          <p:nvPr/>
        </p:nvSpPr>
        <p:spPr>
          <a:xfrm rot="-5400000">
            <a:off x="2603038" y="2306269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2" name="Google Shape;132;p3"/>
          <p:cNvCxnSpPr/>
          <p:nvPr/>
        </p:nvCxnSpPr>
        <p:spPr>
          <a:xfrm flipH="1" rot="10800000">
            <a:off x="1654008" y="2420393"/>
            <a:ext cx="2142440" cy="95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3" name="Google Shape;133;p3"/>
          <p:cNvCxnSpPr/>
          <p:nvPr/>
        </p:nvCxnSpPr>
        <p:spPr>
          <a:xfrm>
            <a:off x="1667236" y="2415771"/>
            <a:ext cx="1" cy="109298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34" name="Google Shape;134;p3"/>
          <p:cNvCxnSpPr/>
          <p:nvPr/>
        </p:nvCxnSpPr>
        <p:spPr>
          <a:xfrm>
            <a:off x="3782845" y="2421348"/>
            <a:ext cx="0" cy="90487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5" name="Google Shape;135;p3"/>
          <p:cNvSpPr/>
          <p:nvPr/>
        </p:nvSpPr>
        <p:spPr>
          <a:xfrm rot="10800000">
            <a:off x="1609029" y="2509730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"/>
          <p:cNvSpPr/>
          <p:nvPr/>
        </p:nvSpPr>
        <p:spPr>
          <a:xfrm rot="10800000">
            <a:off x="3724637" y="2496495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7" name="Google Shape;137;p3"/>
          <p:cNvCxnSpPr/>
          <p:nvPr/>
        </p:nvCxnSpPr>
        <p:spPr>
          <a:xfrm>
            <a:off x="3755475" y="3262671"/>
            <a:ext cx="1" cy="10968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8" name="Google Shape;138;p3"/>
          <p:cNvSpPr/>
          <p:nvPr/>
        </p:nvSpPr>
        <p:spPr>
          <a:xfrm rot="10800000">
            <a:off x="3697268" y="3357017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9" name="Google Shape;139;p3"/>
          <p:cNvCxnSpPr/>
          <p:nvPr/>
        </p:nvCxnSpPr>
        <p:spPr>
          <a:xfrm>
            <a:off x="3752440" y="3860405"/>
            <a:ext cx="0" cy="112689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0" name="Google Shape;140;p3"/>
          <p:cNvSpPr/>
          <p:nvPr/>
        </p:nvSpPr>
        <p:spPr>
          <a:xfrm rot="10800000">
            <a:off x="3690960" y="3951180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1" name="Google Shape;141;p3"/>
          <p:cNvCxnSpPr>
            <a:endCxn id="142" idx="3"/>
          </p:cNvCxnSpPr>
          <p:nvPr/>
        </p:nvCxnSpPr>
        <p:spPr>
          <a:xfrm>
            <a:off x="2248674" y="3372474"/>
            <a:ext cx="1500" cy="58890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3" name="Google Shape;143;p3"/>
          <p:cNvSpPr/>
          <p:nvPr/>
        </p:nvSpPr>
        <p:spPr>
          <a:xfrm>
            <a:off x="1543965" y="3146422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4" name="Google Shape;144;p3"/>
          <p:cNvCxnSpPr/>
          <p:nvPr/>
        </p:nvCxnSpPr>
        <p:spPr>
          <a:xfrm>
            <a:off x="991995" y="3368070"/>
            <a:ext cx="0" cy="602934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5" name="Google Shape;145;p3"/>
          <p:cNvSpPr/>
          <p:nvPr/>
        </p:nvSpPr>
        <p:spPr>
          <a:xfrm rot="10800000">
            <a:off x="933787" y="3955664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6" name="Google Shape;146;p3"/>
          <p:cNvCxnSpPr/>
          <p:nvPr/>
        </p:nvCxnSpPr>
        <p:spPr>
          <a:xfrm>
            <a:off x="2967500" y="3653470"/>
            <a:ext cx="311701" cy="3273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7" name="Google Shape;147;p3"/>
          <p:cNvSpPr/>
          <p:nvPr/>
        </p:nvSpPr>
        <p:spPr>
          <a:xfrm rot="5400000">
            <a:off x="3242076" y="3630610"/>
            <a:ext cx="116415" cy="45719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8" name="Google Shape;148;p3"/>
          <p:cNvCxnSpPr>
            <a:endCxn id="149" idx="3"/>
          </p:cNvCxnSpPr>
          <p:nvPr/>
        </p:nvCxnSpPr>
        <p:spPr>
          <a:xfrm>
            <a:off x="1430431" y="3131344"/>
            <a:ext cx="312000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9" name="Google Shape;149;p3"/>
          <p:cNvSpPr/>
          <p:nvPr/>
        </p:nvSpPr>
        <p:spPr>
          <a:xfrm rot="5400000">
            <a:off x="1707083" y="3108484"/>
            <a:ext cx="116415" cy="45719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0" name="Google Shape;150;p3"/>
          <p:cNvCxnSpPr/>
          <p:nvPr/>
        </p:nvCxnSpPr>
        <p:spPr>
          <a:xfrm>
            <a:off x="2612173" y="2241155"/>
            <a:ext cx="0" cy="17461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1" name="Google Shape;151;p3"/>
          <p:cNvCxnSpPr/>
          <p:nvPr/>
        </p:nvCxnSpPr>
        <p:spPr>
          <a:xfrm>
            <a:off x="6957161" y="2257005"/>
            <a:ext cx="92075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2" name="Google Shape;152;p3"/>
          <p:cNvCxnSpPr/>
          <p:nvPr/>
        </p:nvCxnSpPr>
        <p:spPr>
          <a:xfrm>
            <a:off x="7034948" y="2257005"/>
            <a:ext cx="0" cy="1295292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3" name="Google Shape;153;p3"/>
          <p:cNvCxnSpPr>
            <a:endCxn id="154" idx="3"/>
          </p:cNvCxnSpPr>
          <p:nvPr/>
        </p:nvCxnSpPr>
        <p:spPr>
          <a:xfrm flipH="1" rot="10800000">
            <a:off x="7022117" y="3549812"/>
            <a:ext cx="317100" cy="60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4" name="Google Shape;154;p3"/>
          <p:cNvSpPr/>
          <p:nvPr/>
        </p:nvSpPr>
        <p:spPr>
          <a:xfrm rot="5400000">
            <a:off x="7309580" y="3521241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5" name="Google Shape;155;p3"/>
          <p:cNvCxnSpPr/>
          <p:nvPr/>
        </p:nvCxnSpPr>
        <p:spPr>
          <a:xfrm>
            <a:off x="8347811" y="1541777"/>
            <a:ext cx="220923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6" name="Google Shape;156;p3"/>
          <p:cNvCxnSpPr/>
          <p:nvPr/>
        </p:nvCxnSpPr>
        <p:spPr>
          <a:xfrm>
            <a:off x="8554446" y="1541777"/>
            <a:ext cx="0" cy="201843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7" name="Google Shape;157;p3"/>
          <p:cNvCxnSpPr/>
          <p:nvPr/>
        </p:nvCxnSpPr>
        <p:spPr>
          <a:xfrm rot="10800000">
            <a:off x="8408564" y="2158301"/>
            <a:ext cx="134509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58" name="Google Shape;158;p3"/>
          <p:cNvSpPr/>
          <p:nvPr/>
        </p:nvSpPr>
        <p:spPr>
          <a:xfrm rot="-5400000">
            <a:off x="8321786" y="2132550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9" name="Google Shape;159;p3"/>
          <p:cNvCxnSpPr/>
          <p:nvPr/>
        </p:nvCxnSpPr>
        <p:spPr>
          <a:xfrm rot="10800000">
            <a:off x="8413906" y="2866110"/>
            <a:ext cx="134509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0" name="Google Shape;160;p3"/>
          <p:cNvSpPr/>
          <p:nvPr/>
        </p:nvSpPr>
        <p:spPr>
          <a:xfrm rot="-5400000">
            <a:off x="8327128" y="2840359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1" name="Google Shape;161;p3"/>
          <p:cNvCxnSpPr/>
          <p:nvPr/>
        </p:nvCxnSpPr>
        <p:spPr>
          <a:xfrm rot="10800000">
            <a:off x="8409786" y="3550549"/>
            <a:ext cx="134509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2" name="Google Shape;162;p3"/>
          <p:cNvSpPr/>
          <p:nvPr/>
        </p:nvSpPr>
        <p:spPr>
          <a:xfrm rot="-5400000">
            <a:off x="8323008" y="3524798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3" name="Google Shape;163;p3"/>
          <p:cNvCxnSpPr>
            <a:endCxn id="164" idx="3"/>
          </p:cNvCxnSpPr>
          <p:nvPr/>
        </p:nvCxnSpPr>
        <p:spPr>
          <a:xfrm>
            <a:off x="1440860" y="4235528"/>
            <a:ext cx="312000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4" name="Google Shape;164;p3"/>
          <p:cNvSpPr/>
          <p:nvPr/>
        </p:nvSpPr>
        <p:spPr>
          <a:xfrm rot="5400000">
            <a:off x="1717512" y="4212668"/>
            <a:ext cx="116415" cy="45719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5" name="Google Shape;165;p3"/>
          <p:cNvCxnSpPr/>
          <p:nvPr/>
        </p:nvCxnSpPr>
        <p:spPr>
          <a:xfrm flipH="1">
            <a:off x="1598520" y="3165609"/>
            <a:ext cx="2562" cy="1054842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2" name="Google Shape;142;p3"/>
          <p:cNvSpPr/>
          <p:nvPr/>
        </p:nvSpPr>
        <p:spPr>
          <a:xfrm rot="10800000">
            <a:off x="2191966" y="3961374"/>
            <a:ext cx="116415" cy="45719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3"/>
          <p:cNvSpPr/>
          <p:nvPr/>
        </p:nvSpPr>
        <p:spPr>
          <a:xfrm>
            <a:off x="564698" y="1190251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CC99"/>
          </a:solidFill>
          <a:ln>
            <a:noFill/>
          </a:ln>
        </p:spPr>
        <p:txBody>
          <a:bodyPr anchorCtr="1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Українська мова за професійним спрямуванням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7" name="Google Shape;167;p3"/>
          <p:cNvSpPr/>
          <p:nvPr/>
        </p:nvSpPr>
        <p:spPr>
          <a:xfrm>
            <a:off x="1582200" y="1192051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CC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Історія України та української культури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8" name="Google Shape;168;p3"/>
          <p:cNvSpPr/>
          <p:nvPr/>
        </p:nvSpPr>
        <p:spPr>
          <a:xfrm>
            <a:off x="2607452" y="1190250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CC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Політико-правова система України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169;p3"/>
          <p:cNvSpPr/>
          <p:nvPr/>
        </p:nvSpPr>
        <p:spPr>
          <a:xfrm>
            <a:off x="3624954" y="1195467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CC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Іноземна мова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170;p3"/>
          <p:cNvSpPr/>
          <p:nvPr/>
        </p:nvSpPr>
        <p:spPr>
          <a:xfrm>
            <a:off x="3624954" y="1732146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CC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Фізичне виховання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1" name="Google Shape;171;p3"/>
          <p:cNvSpPr/>
          <p:nvPr/>
        </p:nvSpPr>
        <p:spPr>
          <a:xfrm>
            <a:off x="1585225" y="1737191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CC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Філософія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72" name="Google Shape;172;p3"/>
          <p:cNvCxnSpPr/>
          <p:nvPr/>
        </p:nvCxnSpPr>
        <p:spPr>
          <a:xfrm>
            <a:off x="2054132" y="1635160"/>
            <a:ext cx="965" cy="55606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3" name="Google Shape;173;p3"/>
          <p:cNvSpPr/>
          <p:nvPr/>
        </p:nvSpPr>
        <p:spPr>
          <a:xfrm rot="10800000">
            <a:off x="1996889" y="1675426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4" name="Google Shape;174;p3"/>
          <p:cNvCxnSpPr/>
          <p:nvPr/>
        </p:nvCxnSpPr>
        <p:spPr>
          <a:xfrm rot="10800000">
            <a:off x="2520098" y="1956992"/>
            <a:ext cx="550863" cy="0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5" name="Google Shape;175;p3"/>
          <p:cNvSpPr/>
          <p:nvPr/>
        </p:nvSpPr>
        <p:spPr>
          <a:xfrm rot="-5400000">
            <a:off x="2455996" y="1928190"/>
            <a:ext cx="116415" cy="57141"/>
          </a:xfrm>
          <a:prstGeom prst="triangle">
            <a:avLst>
              <a:gd fmla="val 50000" name="adj"/>
            </a:avLst>
          </a:prstGeom>
          <a:solidFill>
            <a:srgbClr val="0053A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3"/>
          <p:cNvSpPr/>
          <p:nvPr/>
        </p:nvSpPr>
        <p:spPr>
          <a:xfrm>
            <a:off x="540007" y="2926733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99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Аналіз даних та знань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7" name="Google Shape;177;p3"/>
          <p:cNvSpPr/>
          <p:nvPr/>
        </p:nvSpPr>
        <p:spPr>
          <a:xfrm>
            <a:off x="549088" y="4012805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99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Методи штучного інтелекту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8" name="Google Shape;178;p3"/>
          <p:cNvSpPr/>
          <p:nvPr/>
        </p:nvSpPr>
        <p:spPr>
          <a:xfrm>
            <a:off x="1800123" y="2930471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99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Системний аналіз складних систем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9" name="Google Shape;179;p3"/>
          <p:cNvSpPr/>
          <p:nvPr/>
        </p:nvSpPr>
        <p:spPr>
          <a:xfrm>
            <a:off x="1812237" y="4011793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FF9999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Моделювання складних систем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0" name="Google Shape;180;p3"/>
          <p:cNvSpPr/>
          <p:nvPr/>
        </p:nvSpPr>
        <p:spPr>
          <a:xfrm>
            <a:off x="3303922" y="2822978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90D5FE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Виробнича практика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1" name="Google Shape;181;p3"/>
          <p:cNvSpPr/>
          <p:nvPr/>
        </p:nvSpPr>
        <p:spPr>
          <a:xfrm>
            <a:off x="3328563" y="3414055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90D5FE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Переддипломна практика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2" name="Google Shape;182;p3"/>
          <p:cNvSpPr/>
          <p:nvPr/>
        </p:nvSpPr>
        <p:spPr>
          <a:xfrm>
            <a:off x="3328389" y="4011793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90D5FE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Дипломування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3" name="Google Shape;183;p3"/>
          <p:cNvSpPr/>
          <p:nvPr/>
        </p:nvSpPr>
        <p:spPr>
          <a:xfrm>
            <a:off x="4916863" y="4019676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Теорія керування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4" name="Google Shape;184;p3"/>
          <p:cNvSpPr/>
          <p:nvPr/>
        </p:nvSpPr>
        <p:spPr>
          <a:xfrm>
            <a:off x="6069253" y="3645589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Теорія оптимальних рішень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5" name="Google Shape;185;p3"/>
          <p:cNvSpPr/>
          <p:nvPr/>
        </p:nvSpPr>
        <p:spPr>
          <a:xfrm>
            <a:off x="4898637" y="3204552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Чисельні методи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3"/>
          <p:cNvSpPr/>
          <p:nvPr/>
        </p:nvSpPr>
        <p:spPr>
          <a:xfrm>
            <a:off x="6072956" y="2822978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Математичні методи системного аналізу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7" name="Google Shape;187;p3"/>
          <p:cNvSpPr/>
          <p:nvPr/>
        </p:nvSpPr>
        <p:spPr>
          <a:xfrm>
            <a:off x="6065999" y="2026576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Дискретна математика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8" name="Google Shape;188;p3"/>
          <p:cNvSpPr/>
          <p:nvPr/>
        </p:nvSpPr>
        <p:spPr>
          <a:xfrm>
            <a:off x="4906768" y="2383943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Теорія ймовірності та математична статистика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9" name="Google Shape;189;p3"/>
          <p:cNvSpPr/>
          <p:nvPr/>
        </p:nvSpPr>
        <p:spPr>
          <a:xfrm>
            <a:off x="6069348" y="1242557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Алгебра та геометрія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4901380" y="1584681"/>
            <a:ext cx="896008" cy="439693"/>
          </a:xfrm>
          <a:prstGeom prst="snip1Rect">
            <a:avLst>
              <a:gd fmla="val 16667" name="adj"/>
            </a:avLst>
          </a:prstGeom>
          <a:solidFill>
            <a:srgbClr val="CCCCFF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Математичні основи системного аналізу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1" name="Google Shape;191;p3"/>
          <p:cNvSpPr/>
          <p:nvPr/>
        </p:nvSpPr>
        <p:spPr>
          <a:xfrm>
            <a:off x="7406209" y="1326729"/>
            <a:ext cx="956573" cy="439693"/>
          </a:xfrm>
          <a:prstGeom prst="snip1Rect">
            <a:avLst>
              <a:gd fmla="val 16667" name="adj"/>
            </a:avLst>
          </a:prstGeom>
          <a:solidFill>
            <a:srgbClr val="B5EB7B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Архітектура комп’ютерних систем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2" name="Google Shape;192;p3"/>
          <p:cNvSpPr/>
          <p:nvPr/>
        </p:nvSpPr>
        <p:spPr>
          <a:xfrm>
            <a:off x="7405767" y="1935592"/>
            <a:ext cx="948512" cy="439693"/>
          </a:xfrm>
          <a:prstGeom prst="snip1Rect">
            <a:avLst>
              <a:gd fmla="val 16667" name="adj"/>
            </a:avLst>
          </a:prstGeom>
          <a:solidFill>
            <a:srgbClr val="B5EB7B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Програмування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3"/>
          <p:cNvSpPr/>
          <p:nvPr/>
        </p:nvSpPr>
        <p:spPr>
          <a:xfrm>
            <a:off x="7398207" y="2550468"/>
            <a:ext cx="948611" cy="613802"/>
          </a:xfrm>
          <a:prstGeom prst="snip1Rect">
            <a:avLst>
              <a:gd fmla="val 16667" name="adj"/>
            </a:avLst>
          </a:prstGeom>
          <a:solidFill>
            <a:srgbClr val="B5EB7B"/>
          </a:solidFill>
          <a:ln>
            <a:noFill/>
          </a:ln>
        </p:spPr>
        <p:txBody>
          <a:bodyPr anchorCtr="0" anchor="ctr" bIns="108000" lIns="36000" spcFirstLastPara="1" rIns="360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Проєктування та застосування комп’ютерних мереж та мережевих ресурсів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3"/>
          <p:cNvSpPr/>
          <p:nvPr/>
        </p:nvSpPr>
        <p:spPr>
          <a:xfrm>
            <a:off x="7396358" y="3340052"/>
            <a:ext cx="946136" cy="439693"/>
          </a:xfrm>
          <a:prstGeom prst="snip1Rect">
            <a:avLst>
              <a:gd fmla="val 16667" name="adj"/>
            </a:avLst>
          </a:prstGeom>
          <a:solidFill>
            <a:srgbClr val="B5EB7B"/>
          </a:solidFill>
          <a:ln>
            <a:noFill/>
          </a:ln>
        </p:spPr>
        <p:txBody>
          <a:bodyPr anchorCtr="0" anchor="ctr" bIns="720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6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Алгоритми: теорія, побудова, аналіз</a:t>
            </a:r>
            <a:endParaRPr b="0" i="0" sz="65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5" name="Google Shape;195;p3"/>
          <p:cNvCxnSpPr/>
          <p:nvPr/>
        </p:nvCxnSpPr>
        <p:spPr>
          <a:xfrm>
            <a:off x="2608390" y="813992"/>
            <a:ext cx="0" cy="250825"/>
          </a:xfrm>
          <a:prstGeom prst="straightConnector1">
            <a:avLst/>
          </a:prstGeom>
          <a:noFill/>
          <a:ln cap="flat" cmpd="sng" w="254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6" name="Google Shape;196;p3"/>
          <p:cNvSpPr/>
          <p:nvPr/>
        </p:nvSpPr>
        <p:spPr>
          <a:xfrm>
            <a:off x="428734" y="2169802"/>
            <a:ext cx="96836" cy="93649"/>
          </a:xfrm>
          <a:prstGeom prst="ellipse">
            <a:avLst/>
          </a:prstGeom>
          <a:solidFill>
            <a:srgbClr val="0053A3"/>
          </a:solidFill>
          <a:ln cap="flat" cmpd="sng" w="25400">
            <a:solidFill>
              <a:srgbClr val="0053A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"/>
          <p:cNvSpPr txBox="1"/>
          <p:nvPr>
            <p:ph type="title"/>
          </p:nvPr>
        </p:nvSpPr>
        <p:spPr>
          <a:xfrm>
            <a:off x="280372" y="259104"/>
            <a:ext cx="8430221" cy="492412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Структурно-логічна схема підготовки бакалаврів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8" name="Google Shape;198;p3"/>
          <p:cNvSpPr txBox="1"/>
          <p:nvPr/>
        </p:nvSpPr>
        <p:spPr>
          <a:xfrm>
            <a:off x="385782" y="975974"/>
            <a:ext cx="1542803" cy="2231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850" u="sng" cap="none" strike="noStrike">
                <a:solidFill>
                  <a:srgbClr val="0053A3"/>
                </a:solidFill>
                <a:latin typeface="Roboto"/>
                <a:ea typeface="Roboto"/>
                <a:cs typeface="Roboto"/>
                <a:sym typeface="Roboto"/>
              </a:rPr>
              <a:t>СВІТОГЛЯДНА СКЛАДОВА</a:t>
            </a:r>
            <a:endParaRPr b="0" i="0" sz="850" u="sng" cap="none" strike="noStrike">
              <a:solidFill>
                <a:srgbClr val="0053A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9" name="Google Shape;199;p3"/>
          <p:cNvSpPr txBox="1"/>
          <p:nvPr/>
        </p:nvSpPr>
        <p:spPr>
          <a:xfrm>
            <a:off x="383026" y="2566934"/>
            <a:ext cx="2343456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850" u="sng" cap="none" strike="noStrike">
                <a:solidFill>
                  <a:srgbClr val="0053A3"/>
                </a:solidFill>
                <a:latin typeface="Roboto"/>
                <a:ea typeface="Roboto"/>
                <a:cs typeface="Roboto"/>
                <a:sym typeface="Roboto"/>
              </a:rPr>
              <a:t>СИСТЕМНИЙ АНАЛІЗ СКЛАДНИХ СИСТЕМ ТА ІНТЕЛЕКТУАЛЬНІ ТЕХНОЛОГІЇ</a:t>
            </a:r>
            <a:endParaRPr b="0" i="0" sz="850" u="sng" cap="none" strike="noStrike">
              <a:solidFill>
                <a:srgbClr val="0053A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3"/>
          <p:cNvSpPr txBox="1"/>
          <p:nvPr/>
        </p:nvSpPr>
        <p:spPr>
          <a:xfrm>
            <a:off x="3219537" y="2492943"/>
            <a:ext cx="963319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850" u="sng" cap="none" strike="noStrike">
                <a:solidFill>
                  <a:srgbClr val="0053A3"/>
                </a:solidFill>
                <a:latin typeface="Roboto"/>
                <a:ea typeface="Roboto"/>
                <a:cs typeface="Roboto"/>
                <a:sym typeface="Roboto"/>
              </a:rPr>
              <a:t>ПРАКТИЧНА СКЛАДОВА</a:t>
            </a:r>
            <a:endParaRPr b="0" i="0" sz="850" u="sng" cap="none" strike="noStrike">
              <a:solidFill>
                <a:srgbClr val="0053A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1" name="Google Shape;201;p3"/>
          <p:cNvSpPr txBox="1"/>
          <p:nvPr/>
        </p:nvSpPr>
        <p:spPr>
          <a:xfrm>
            <a:off x="4828588" y="978559"/>
            <a:ext cx="1002635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850" u="sng" cap="none" strike="noStrike">
                <a:solidFill>
                  <a:srgbClr val="0053A3"/>
                </a:solidFill>
                <a:latin typeface="Roboto"/>
                <a:ea typeface="Roboto"/>
                <a:cs typeface="Roboto"/>
                <a:sym typeface="Roboto"/>
              </a:rPr>
              <a:t>МАТЕМАТИЧНА ПІДГОТОВКА</a:t>
            </a:r>
            <a:endParaRPr b="0" i="0" sz="850" u="sng" cap="none" strike="noStrike">
              <a:solidFill>
                <a:srgbClr val="0053A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2" name="Google Shape;202;p3"/>
          <p:cNvSpPr txBox="1"/>
          <p:nvPr/>
        </p:nvSpPr>
        <p:spPr>
          <a:xfrm>
            <a:off x="7391121" y="980461"/>
            <a:ext cx="971661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850" u="sng" cap="none" strike="noStrike">
                <a:solidFill>
                  <a:srgbClr val="0053A3"/>
                </a:solidFill>
                <a:latin typeface="Roboto"/>
                <a:ea typeface="Roboto"/>
                <a:cs typeface="Roboto"/>
                <a:sym typeface="Roboto"/>
              </a:rPr>
              <a:t>ІНФОРМАЦІЙНІ ТЕХНОЛОГІЇ</a:t>
            </a:r>
            <a:endParaRPr b="0" i="0" sz="850" u="sng" cap="none" strike="noStrike">
              <a:solidFill>
                <a:srgbClr val="0053A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03" name="Google Shape;203;p3"/>
          <p:cNvCxnSpPr>
            <a:stCxn id="92" idx="0"/>
          </p:cNvCxnSpPr>
          <p:nvPr/>
        </p:nvCxnSpPr>
        <p:spPr>
          <a:xfrm flipH="1">
            <a:off x="8458234" y="1161655"/>
            <a:ext cx="229500" cy="2400"/>
          </a:xfrm>
          <a:prstGeom prst="straightConnector1">
            <a:avLst/>
          </a:prstGeom>
          <a:noFill/>
          <a:ln cap="flat" cmpd="sng" w="25400">
            <a:solidFill>
              <a:srgbClr val="92D05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"/>
          <p:cNvSpPr/>
          <p:nvPr/>
        </p:nvSpPr>
        <p:spPr>
          <a:xfrm>
            <a:off x="6334613" y="895546"/>
            <a:ext cx="2393075" cy="3854305"/>
          </a:xfrm>
          <a:prstGeom prst="roundRect">
            <a:avLst>
              <a:gd fmla="val 3574" name="adj"/>
            </a:avLst>
          </a:prstGeom>
          <a:gradFill>
            <a:gsLst>
              <a:gs pos="0">
                <a:srgbClr val="9DB2F4"/>
              </a:gs>
              <a:gs pos="35000">
                <a:srgbClr val="BCC8F5"/>
              </a:gs>
              <a:gs pos="100000">
                <a:srgbClr val="E4E7FC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36000" lIns="91425" spcFirstLastPara="1" rIns="91425" wrap="square" tIns="144000">
            <a:noAutofit/>
          </a:bodyPr>
          <a:lstStyle/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Економетричне моделювання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Чисельні методи розв'язання прикладних задач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Основи теорії стійкості керованих систем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Психолого-педагогічні основи викладацької діяльності та спеціальні розділ філософії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Системний аналіз соціально-економічних процесів 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Системний аналіз технічних та природничих систем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Основи моделювання наносистем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Дослідження систем на базі нечітких моделей</a:t>
            </a:r>
            <a:endParaRPr/>
          </a:p>
        </p:txBody>
      </p:sp>
      <p:sp>
        <p:nvSpPr>
          <p:cNvPr id="209" name="Google Shape;209;p4"/>
          <p:cNvSpPr/>
          <p:nvPr/>
        </p:nvSpPr>
        <p:spPr>
          <a:xfrm>
            <a:off x="3864044" y="895546"/>
            <a:ext cx="2393075" cy="3854305"/>
          </a:xfrm>
          <a:prstGeom prst="roundRect">
            <a:avLst>
              <a:gd fmla="val 3574" name="adj"/>
            </a:avLst>
          </a:prstGeom>
          <a:gradFill>
            <a:gsLst>
              <a:gs pos="0">
                <a:srgbClr val="7EC4FF"/>
              </a:gs>
              <a:gs pos="35000">
                <a:srgbClr val="A7D4FF"/>
              </a:gs>
              <a:gs pos="100000">
                <a:srgbClr val="DAEBFF"/>
              </a:gs>
            </a:gsLst>
            <a:lin ang="16200000" scaled="0"/>
          </a:gradFill>
          <a:ln cap="flat" cmpd="sng" w="9525">
            <a:solidFill>
              <a:srgbClr val="008EE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36000" lIns="91425" spcFirstLastPara="1" rIns="91425" wrap="square" tIns="144000">
            <a:noAutofit/>
          </a:bodyPr>
          <a:lstStyle/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Школа лідерства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Фізика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Програмування та алгоритмічні мови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Об'єктно-орієнтований підхід в задачах системного аналізу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Програмні пакети для чисельного моделювання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Розробка веб-додатків з використання JavaScript’ </a:t>
            </a:r>
            <a:endParaRPr b="0" i="0" sz="12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Сучасні засоби створення та просування  інтернет ресурсів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Дискретна оптимізація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Проектування баз даних та інформаційних систем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Python для аналізу даних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Використання  баз даних в Інтернет-проектах</a:t>
            </a:r>
            <a:endParaRPr/>
          </a:p>
        </p:txBody>
      </p:sp>
      <p:sp>
        <p:nvSpPr>
          <p:cNvPr id="210" name="Google Shape;210;p4"/>
          <p:cNvSpPr/>
          <p:nvPr/>
        </p:nvSpPr>
        <p:spPr>
          <a:xfrm>
            <a:off x="367644" y="895546"/>
            <a:ext cx="3305239" cy="3854305"/>
          </a:xfrm>
          <a:prstGeom prst="roundRect">
            <a:avLst>
              <a:gd fmla="val 5369" name="adj"/>
            </a:avLst>
          </a:prstGeom>
          <a:gradFill>
            <a:gsLst>
              <a:gs pos="0">
                <a:srgbClr val="B9BCBF"/>
              </a:gs>
              <a:gs pos="35000">
                <a:srgbClr val="CFCFD2"/>
              </a:gs>
              <a:gs pos="100000">
                <a:srgbClr val="EBEBEF"/>
              </a:gs>
            </a:gsLst>
            <a:lin ang="16200000" scaled="0"/>
          </a:gradFill>
          <a:ln cap="flat" cmpd="sng" w="9525">
            <a:solidFill>
              <a:srgbClr val="243036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36000" lIns="91425" spcFirstLastPara="1" rIns="91425" wrap="square" tIns="144000">
            <a:noAutofit/>
          </a:bodyPr>
          <a:lstStyle/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Цикл гуманітарних дисциплін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Цикл математичних дисциплін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Архітектура комп'ютерних систем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Програмування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Проектування та застосування комп’ютерних мереж та мережевих ресурсів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Теорія оптимальних рішень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Методи штучного інтелекту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Системний аналіз складних систем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Алгоритми: теорія, побудова, аналіз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Теорія керування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Аналіз даних та знань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Організація, планування та управління промисловим виробництвом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Аналіз часових рядів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Інтелектуальні системи підтримки прийняття рішень</a:t>
            </a:r>
            <a:endParaRPr/>
          </a:p>
          <a:p>
            <a:pPr indent="-171450" lvl="0" marL="171450" marR="0" rtl="0" algn="l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Noto Sans Symbols"/>
              <a:buChar char="❖"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Теорія управління і прогнозування в складних системах</a:t>
            </a:r>
            <a:endParaRPr/>
          </a:p>
        </p:txBody>
      </p:sp>
      <p:sp>
        <p:nvSpPr>
          <p:cNvPr id="211" name="Google Shape;211;p4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12" name="Google Shape;212;p4"/>
          <p:cNvSpPr/>
          <p:nvPr/>
        </p:nvSpPr>
        <p:spPr>
          <a:xfrm>
            <a:off x="1168234" y="679315"/>
            <a:ext cx="1738422" cy="391883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0053BB"/>
              </a:gs>
              <a:gs pos="100000">
                <a:srgbClr val="95AEFB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Основні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4"/>
          <p:cNvSpPr/>
          <p:nvPr/>
        </p:nvSpPr>
        <p:spPr>
          <a:xfrm>
            <a:off x="5433833" y="679315"/>
            <a:ext cx="1738422" cy="391883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0053BB"/>
              </a:gs>
              <a:gs pos="100000">
                <a:srgbClr val="95AEFB"/>
              </a:gs>
            </a:gsLst>
            <a:lin ang="16200000" scaled="0"/>
          </a:gradFill>
          <a:ln cap="flat" cmpd="sng" w="9525">
            <a:solidFill>
              <a:srgbClr val="0051A2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Вибіркові</a:t>
            </a:r>
            <a:endParaRPr b="0" i="0" sz="2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4"/>
          <p:cNvSpPr txBox="1"/>
          <p:nvPr>
            <p:ph type="title"/>
          </p:nvPr>
        </p:nvSpPr>
        <p:spPr>
          <a:xfrm>
            <a:off x="367644" y="63792"/>
            <a:ext cx="8427564" cy="615523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Дисципліни освітньої програми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20" name="Google Shape;220;p5"/>
          <p:cNvSpPr txBox="1"/>
          <p:nvPr>
            <p:ph type="title"/>
          </p:nvPr>
        </p:nvSpPr>
        <p:spPr>
          <a:xfrm>
            <a:off x="610988" y="232744"/>
            <a:ext cx="7931879" cy="800189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85714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Напрямки працевлаштування випускників кафедри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1" name="Google Shape;221;p5"/>
          <p:cNvSpPr/>
          <p:nvPr/>
        </p:nvSpPr>
        <p:spPr>
          <a:xfrm>
            <a:off x="355156" y="1102936"/>
            <a:ext cx="8374065" cy="3707207"/>
          </a:xfrm>
          <a:custGeom>
            <a:rect b="b" l="l" r="r" t="t"/>
            <a:pathLst>
              <a:path extrusionOk="0" h="3870174" w="8014081">
                <a:moveTo>
                  <a:pt x="0" y="0"/>
                </a:moveTo>
                <a:lnTo>
                  <a:pt x="6060645" y="0"/>
                </a:lnTo>
                <a:lnTo>
                  <a:pt x="6125101" y="0"/>
                </a:lnTo>
                <a:lnTo>
                  <a:pt x="6125101" y="3224"/>
                </a:lnTo>
                <a:lnTo>
                  <a:pt x="6260373" y="9991"/>
                </a:lnTo>
                <a:cubicBezTo>
                  <a:pt x="7245405" y="109087"/>
                  <a:pt x="8014081" y="933163"/>
                  <a:pt x="8014081" y="1935087"/>
                </a:cubicBezTo>
                <a:cubicBezTo>
                  <a:pt x="8014081" y="3003806"/>
                  <a:pt x="7139498" y="3870174"/>
                  <a:pt x="6060645" y="3870174"/>
                </a:cubicBezTo>
                <a:cubicBezTo>
                  <a:pt x="4981792" y="3870174"/>
                  <a:pt x="4107209" y="3003806"/>
                  <a:pt x="4107209" y="1935087"/>
                </a:cubicBezTo>
                <a:cubicBezTo>
                  <a:pt x="4107209" y="1467523"/>
                  <a:pt x="4274610" y="1038689"/>
                  <a:pt x="4553279" y="704192"/>
                </a:cubicBezTo>
                <a:lnTo>
                  <a:pt x="4611505" y="640729"/>
                </a:lnTo>
                <a:lnTo>
                  <a:pt x="0" y="640729"/>
                </a:lnTo>
                <a:close/>
              </a:path>
            </a:pathLst>
          </a:custGeom>
          <a:solidFill>
            <a:srgbClr val="FFCC99"/>
          </a:solidFill>
          <a:ln>
            <a:noFill/>
          </a:ln>
          <a:effectLst>
            <a:outerShdw blurRad="50800" rotWithShape="0" algn="bl" dir="18900000" dist="38100">
              <a:srgbClr val="000000">
                <a:alpha val="40000"/>
              </a:srgbClr>
            </a:outerShdw>
          </a:effectLst>
        </p:spPr>
        <p:txBody>
          <a:bodyPr anchorCtr="0" anchor="t" bIns="72000" lIns="180000" spcFirstLastPara="1" rIns="180000" wrap="square" tIns="720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Noto Sans Symbols"/>
              <a:buChar char="❖"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Керівники підрозділів комп’ютерних послуг, проєктів, програм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Arial"/>
              <a:buNone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та структурних підрозділів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5"/>
          <p:cNvSpPr/>
          <p:nvPr/>
        </p:nvSpPr>
        <p:spPr>
          <a:xfrm>
            <a:off x="365184" y="1719009"/>
            <a:ext cx="8009626" cy="3093457"/>
          </a:xfrm>
          <a:custGeom>
            <a:rect b="b" l="l" r="r" t="t"/>
            <a:pathLst>
              <a:path extrusionOk="0" h="3229444" w="7665307">
                <a:moveTo>
                  <a:pt x="0" y="0"/>
                </a:moveTo>
                <a:lnTo>
                  <a:pt x="6016364" y="0"/>
                </a:lnTo>
                <a:lnTo>
                  <a:pt x="6031787" y="0"/>
                </a:lnTo>
                <a:lnTo>
                  <a:pt x="6031787" y="763"/>
                </a:lnTo>
                <a:lnTo>
                  <a:pt x="6184959" y="8337"/>
                </a:lnTo>
                <a:cubicBezTo>
                  <a:pt x="7016449" y="91027"/>
                  <a:pt x="7665307" y="778673"/>
                  <a:pt x="7665307" y="1614722"/>
                </a:cubicBezTo>
                <a:cubicBezTo>
                  <a:pt x="7665307" y="2506508"/>
                  <a:pt x="6927050" y="3229444"/>
                  <a:pt x="6016364" y="3229444"/>
                </a:cubicBezTo>
                <a:cubicBezTo>
                  <a:pt x="5105678" y="3229444"/>
                  <a:pt x="4367421" y="2506508"/>
                  <a:pt x="4367421" y="1614722"/>
                </a:cubicBezTo>
                <a:cubicBezTo>
                  <a:pt x="4367421" y="1280302"/>
                  <a:pt x="4471239" y="969627"/>
                  <a:pt x="4649035" y="711916"/>
                </a:cubicBezTo>
                <a:lnTo>
                  <a:pt x="4703395" y="640730"/>
                </a:lnTo>
                <a:lnTo>
                  <a:pt x="0" y="640730"/>
                </a:lnTo>
                <a:close/>
              </a:path>
            </a:pathLst>
          </a:custGeom>
          <a:solidFill>
            <a:srgbClr val="CCCCFF"/>
          </a:solidFill>
          <a:ln>
            <a:noFill/>
          </a:ln>
          <a:effectLst>
            <a:outerShdw blurRad="50800" rotWithShape="0" algn="bl" dir="18900000" dist="38100">
              <a:srgbClr val="000000">
                <a:alpha val="40000"/>
              </a:srgbClr>
            </a:outerShdw>
          </a:effectLst>
        </p:spPr>
        <p:txBody>
          <a:bodyPr anchorCtr="0" anchor="t" bIns="45700" lIns="180000" spcFirstLastPara="1" rIns="180000" wrap="square" tIns="720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Noto Sans Symbols"/>
              <a:buChar char="❖"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Наукові співробітники з системного аналізу в галузі обчислень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Arial"/>
              <a:buNone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та обробки даних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5"/>
          <p:cNvSpPr/>
          <p:nvPr/>
        </p:nvSpPr>
        <p:spPr>
          <a:xfrm>
            <a:off x="375462" y="2324883"/>
            <a:ext cx="7636035" cy="2485260"/>
          </a:xfrm>
          <a:custGeom>
            <a:rect b="b" l="l" r="r" t="t"/>
            <a:pathLst>
              <a:path extrusionOk="0" h="2608586" w="7307778">
                <a:moveTo>
                  <a:pt x="0" y="0"/>
                </a:moveTo>
                <a:lnTo>
                  <a:pt x="5863466" y="0"/>
                </a:lnTo>
                <a:lnTo>
                  <a:pt x="5863466" y="4132"/>
                </a:lnTo>
                <a:lnTo>
                  <a:pt x="5948724" y="0"/>
                </a:lnTo>
                <a:cubicBezTo>
                  <a:pt x="6699309" y="0"/>
                  <a:pt x="7307778" y="583952"/>
                  <a:pt x="7307778" y="1304293"/>
                </a:cubicBezTo>
                <a:cubicBezTo>
                  <a:pt x="7307778" y="2024634"/>
                  <a:pt x="6699309" y="2608586"/>
                  <a:pt x="5948724" y="2608586"/>
                </a:cubicBezTo>
                <a:cubicBezTo>
                  <a:pt x="5198139" y="2608586"/>
                  <a:pt x="4589670" y="2024634"/>
                  <a:pt x="4589670" y="1304293"/>
                </a:cubicBezTo>
                <a:cubicBezTo>
                  <a:pt x="4589670" y="1124208"/>
                  <a:pt x="4627700" y="952647"/>
                  <a:pt x="4696471" y="796604"/>
                </a:cubicBezTo>
                <a:lnTo>
                  <a:pt x="4775911" y="656145"/>
                </a:lnTo>
                <a:lnTo>
                  <a:pt x="0" y="656145"/>
                </a:lnTo>
                <a:close/>
              </a:path>
            </a:pathLst>
          </a:custGeom>
          <a:solidFill>
            <a:srgbClr val="FFCCCC"/>
          </a:solidFill>
          <a:ln>
            <a:noFill/>
          </a:ln>
          <a:effectLst>
            <a:outerShdw blurRad="50800" rotWithShape="0" algn="bl" dir="18900000" dist="38100">
              <a:srgbClr val="000000">
                <a:alpha val="40000"/>
              </a:srgbClr>
            </a:outerShdw>
          </a:effectLst>
        </p:spPr>
        <p:txBody>
          <a:bodyPr anchorCtr="0" anchor="t" bIns="45700" lIns="180000" spcFirstLastPara="1" rIns="180000" wrap="square" tIns="720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Noto Sans Symbols"/>
              <a:buChar char="❖"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Фахівці в інших галузях обчислень та комп’ютерного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моделювання</a:t>
            </a:r>
            <a:endParaRPr b="0" i="0" sz="1550" u="none" cap="none" strike="noStrik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4" name="Google Shape;224;p5"/>
          <p:cNvSpPr/>
          <p:nvPr/>
        </p:nvSpPr>
        <p:spPr>
          <a:xfrm>
            <a:off x="365185" y="2946869"/>
            <a:ext cx="7291006" cy="1863274"/>
          </a:xfrm>
          <a:custGeom>
            <a:rect b="b" l="l" r="r" t="t"/>
            <a:pathLst>
              <a:path extrusionOk="0" h="1952443" w="6840687">
                <a:moveTo>
                  <a:pt x="0" y="0"/>
                </a:moveTo>
                <a:lnTo>
                  <a:pt x="5863465" y="0"/>
                </a:lnTo>
                <a:lnTo>
                  <a:pt x="5863465" y="690"/>
                </a:lnTo>
                <a:lnTo>
                  <a:pt x="5950948" y="5041"/>
                </a:lnTo>
                <a:cubicBezTo>
                  <a:pt x="6450702" y="55034"/>
                  <a:pt x="6840687" y="470767"/>
                  <a:pt x="6840687" y="976222"/>
                </a:cubicBezTo>
                <a:cubicBezTo>
                  <a:pt x="6840687" y="1515374"/>
                  <a:pt x="6396970" y="1952443"/>
                  <a:pt x="5849617" y="1952443"/>
                </a:cubicBezTo>
                <a:cubicBezTo>
                  <a:pt x="5302264" y="1952443"/>
                  <a:pt x="4858547" y="1515374"/>
                  <a:pt x="4858547" y="976222"/>
                </a:cubicBezTo>
                <a:cubicBezTo>
                  <a:pt x="4858547" y="908828"/>
                  <a:pt x="4865480" y="843029"/>
                  <a:pt x="4878682" y="779480"/>
                </a:cubicBezTo>
                <a:lnTo>
                  <a:pt x="4917549" y="656148"/>
                </a:lnTo>
                <a:lnTo>
                  <a:pt x="0" y="656148"/>
                </a:lnTo>
                <a:close/>
              </a:path>
            </a:pathLst>
          </a:custGeom>
          <a:solidFill>
            <a:srgbClr val="90D5FE"/>
          </a:solidFill>
          <a:ln>
            <a:noFill/>
          </a:ln>
          <a:effectLst>
            <a:outerShdw blurRad="50800" rotWithShape="0" algn="bl" dir="18900000" dist="38100">
              <a:srgbClr val="000000">
                <a:alpha val="40000"/>
              </a:srgbClr>
            </a:outerShdw>
          </a:effectLst>
        </p:spPr>
        <p:txBody>
          <a:bodyPr anchorCtr="0" anchor="t" bIns="45700" lIns="180000" spcFirstLastPara="1" rIns="180000" wrap="square" tIns="1800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Noto Sans Symbols"/>
              <a:buChar char="❖"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Системні аналітики, консультанти і менеджери проєктів</a:t>
            </a:r>
            <a:endParaRPr/>
          </a:p>
        </p:txBody>
      </p:sp>
      <p:sp>
        <p:nvSpPr>
          <p:cNvPr id="225" name="Google Shape;225;p5"/>
          <p:cNvSpPr/>
          <p:nvPr/>
        </p:nvSpPr>
        <p:spPr>
          <a:xfrm>
            <a:off x="355157" y="3564468"/>
            <a:ext cx="6931182" cy="1245676"/>
          </a:xfrm>
          <a:custGeom>
            <a:rect b="b" l="l" r="r" t="t"/>
            <a:pathLst>
              <a:path extrusionOk="0" h="1313766" w="6454063">
                <a:moveTo>
                  <a:pt x="0" y="0"/>
                </a:moveTo>
                <a:lnTo>
                  <a:pt x="5757031" y="0"/>
                </a:lnTo>
                <a:lnTo>
                  <a:pt x="5757031" y="73"/>
                </a:lnTo>
                <a:lnTo>
                  <a:pt x="5757793" y="0"/>
                </a:lnTo>
                <a:cubicBezTo>
                  <a:pt x="6142332" y="0"/>
                  <a:pt x="6454063" y="294097"/>
                  <a:pt x="6454063" y="656883"/>
                </a:cubicBezTo>
                <a:cubicBezTo>
                  <a:pt x="6454063" y="1019669"/>
                  <a:pt x="6142332" y="1313766"/>
                  <a:pt x="5757793" y="1313766"/>
                </a:cubicBezTo>
                <a:cubicBezTo>
                  <a:pt x="5421322" y="1313766"/>
                  <a:pt x="5140594" y="1088598"/>
                  <a:pt x="5075669" y="789268"/>
                </a:cubicBezTo>
                <a:lnTo>
                  <a:pt x="5062742" y="668291"/>
                </a:lnTo>
                <a:lnTo>
                  <a:pt x="0" y="668291"/>
                </a:lnTo>
                <a:close/>
              </a:path>
            </a:pathLst>
          </a:custGeom>
          <a:solidFill>
            <a:srgbClr val="B5EB7B"/>
          </a:solidFill>
          <a:ln>
            <a:noFill/>
          </a:ln>
          <a:effectLst>
            <a:outerShdw blurRad="50800" rotWithShape="0" algn="bl" dir="18900000" dist="38100">
              <a:srgbClr val="000000">
                <a:alpha val="40000"/>
              </a:srgbClr>
            </a:outerShdw>
          </a:effectLst>
        </p:spPr>
        <p:txBody>
          <a:bodyPr anchorCtr="0" anchor="t" bIns="45700" lIns="180000" spcFirstLastPara="1" rIns="180000" wrap="square" tIns="1800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Noto Sans Symbols"/>
              <a:buChar char="❖"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Аналітики, адміністратори та аналітики баз даних</a:t>
            </a:r>
            <a:endParaRPr/>
          </a:p>
        </p:txBody>
      </p:sp>
      <p:sp>
        <p:nvSpPr>
          <p:cNvPr id="226" name="Google Shape;226;p5"/>
          <p:cNvSpPr/>
          <p:nvPr/>
        </p:nvSpPr>
        <p:spPr>
          <a:xfrm>
            <a:off x="365183" y="4198784"/>
            <a:ext cx="6589919" cy="611360"/>
          </a:xfrm>
          <a:custGeom>
            <a:rect b="b" l="l" r="r" t="t"/>
            <a:pathLst>
              <a:path extrusionOk="0" h="659687" w="6057610">
                <a:moveTo>
                  <a:pt x="5709790" y="0"/>
                </a:moveTo>
                <a:cubicBezTo>
                  <a:pt x="5901886" y="0"/>
                  <a:pt x="6057610" y="145528"/>
                  <a:pt x="6057610" y="325045"/>
                </a:cubicBezTo>
                <a:cubicBezTo>
                  <a:pt x="6057610" y="482123"/>
                  <a:pt x="5938384" y="613177"/>
                  <a:pt x="5779888" y="643486"/>
                </a:cubicBezTo>
                <a:lnTo>
                  <a:pt x="5713208" y="649768"/>
                </a:lnTo>
                <a:lnTo>
                  <a:pt x="5713208" y="659687"/>
                </a:lnTo>
                <a:lnTo>
                  <a:pt x="0" y="659687"/>
                </a:lnTo>
                <a:lnTo>
                  <a:pt x="0" y="3542"/>
                </a:lnTo>
                <a:lnTo>
                  <a:pt x="5672193" y="3542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ffectLst>
            <a:outerShdw blurRad="50800" rotWithShape="0" algn="bl" dir="189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180000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50"/>
              <a:buFont typeface="Noto Sans Symbols"/>
              <a:buChar char="❖"/>
            </a:pPr>
            <a:r>
              <a:rPr b="0" i="0" lang="uk-UA" sz="155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Прикладні програмісти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PAM" id="231" name="Google Shape;23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4343" y="1140725"/>
            <a:ext cx="1715419" cy="7624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owercode" id="232" name="Google Shape;23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1879" y="4083424"/>
            <a:ext cx="1565379" cy="695724"/>
          </a:xfrm>
          <a:prstGeom prst="ellipse">
            <a:avLst/>
          </a:prstGeom>
          <a:noFill/>
          <a:ln>
            <a:noFill/>
          </a:ln>
        </p:spPr>
      </p:pic>
      <p:sp>
        <p:nvSpPr>
          <p:cNvPr id="233" name="Google Shape;233;p6"/>
          <p:cNvSpPr/>
          <p:nvPr/>
        </p:nvSpPr>
        <p:spPr>
          <a:xfrm>
            <a:off x="2210282" y="1401593"/>
            <a:ext cx="1801541" cy="1464527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1F103A"/>
          </a:solidFill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ight IT Global" id="234" name="Google Shape;234;p6"/>
          <p:cNvPicPr preferRelativeResize="0"/>
          <p:nvPr/>
        </p:nvPicPr>
        <p:blipFill rotWithShape="1">
          <a:blip r:embed="rId5">
            <a:alphaModFix/>
          </a:blip>
          <a:srcRect b="14324" l="10585" r="9507" t="16509"/>
          <a:stretch/>
        </p:blipFill>
        <p:spPr>
          <a:xfrm>
            <a:off x="2362265" y="1856050"/>
            <a:ext cx="1482386" cy="570281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6"/>
          <p:cNvSpPr txBox="1"/>
          <p:nvPr>
            <p:ph type="title"/>
          </p:nvPr>
        </p:nvSpPr>
        <p:spPr>
          <a:xfrm>
            <a:off x="786149" y="92196"/>
            <a:ext cx="7571700" cy="615523"/>
          </a:xfrm>
          <a:prstGeom prst="rect">
            <a:avLst/>
          </a:prstGeom>
          <a:noFill/>
          <a:ln>
            <a:noFill/>
          </a:ln>
        </p:spPr>
        <p:txBody>
          <a:bodyPr anchorCtr="1" anchor="ctr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Попит на випускників кафедри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6" name="Google Shape;236;p6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graphicFrame>
        <p:nvGraphicFramePr>
          <p:cNvPr id="237" name="Google Shape;237;p6"/>
          <p:cNvGraphicFramePr/>
          <p:nvPr/>
        </p:nvGraphicFramePr>
        <p:xfrm>
          <a:off x="4923200" y="701497"/>
          <a:ext cx="3852209" cy="2221636"/>
        </p:xfrm>
        <a:graphic>
          <a:graphicData uri="http://schemas.openxmlformats.org/drawingml/2006/chart">
            <c:chart r:id="rId6"/>
          </a:graphicData>
        </a:graphic>
      </p:graphicFrame>
      <p:pic>
        <p:nvPicPr>
          <p:cNvPr id="238" name="Google Shape;238;p6"/>
          <p:cNvPicPr preferRelativeResize="0"/>
          <p:nvPr/>
        </p:nvPicPr>
        <p:blipFill rotWithShape="1">
          <a:blip r:embed="rId7">
            <a:alphaModFix/>
          </a:blip>
          <a:srcRect b="39828" l="4634" r="1318" t="43003"/>
          <a:stretch/>
        </p:blipFill>
        <p:spPr>
          <a:xfrm>
            <a:off x="449530" y="2954030"/>
            <a:ext cx="1635925" cy="298652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39" name="Google Shape;239;p6"/>
          <p:cNvSpPr/>
          <p:nvPr/>
        </p:nvSpPr>
        <p:spPr>
          <a:xfrm>
            <a:off x="363830" y="2286953"/>
            <a:ext cx="1801541" cy="1548266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6"/>
          <p:cNvSpPr/>
          <p:nvPr/>
        </p:nvSpPr>
        <p:spPr>
          <a:xfrm>
            <a:off x="363830" y="767119"/>
            <a:ext cx="1801541" cy="1464527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ran" id="241" name="Google Shape;241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95440" y="3590681"/>
            <a:ext cx="1401655" cy="6560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1yjjnpx0p53s8.cloudfront.net/styles/logo-thumb..." id="242" name="Google Shape;242;p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783150" y="3314621"/>
            <a:ext cx="1296320" cy="130898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6"/>
          <p:cNvSpPr/>
          <p:nvPr/>
        </p:nvSpPr>
        <p:spPr>
          <a:xfrm>
            <a:off x="1855664" y="3101163"/>
            <a:ext cx="1700457" cy="1514781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6"/>
          <p:cNvSpPr/>
          <p:nvPr/>
        </p:nvSpPr>
        <p:spPr>
          <a:xfrm>
            <a:off x="3536870" y="3314621"/>
            <a:ext cx="1784117" cy="1464527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NFOCOM Ltd" id="245" name="Google Shape;245;p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314890" y="706492"/>
            <a:ext cx="2190750" cy="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6"/>
          <p:cNvSpPr/>
          <p:nvPr/>
        </p:nvSpPr>
        <p:spPr>
          <a:xfrm>
            <a:off x="5294147" y="3101163"/>
            <a:ext cx="1738511" cy="1464527"/>
          </a:xfrm>
          <a:prstGeom prst="hexagon">
            <a:avLst>
              <a:gd fmla="val 25000" name="adj"/>
              <a:gd fmla="val 115470" name="vf"/>
            </a:avLst>
          </a:prstGeom>
          <a:solidFill>
            <a:srgbClr val="20232A"/>
          </a:solidFill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-PRO" id="247" name="Google Shape;247;p6"/>
          <p:cNvPicPr preferRelativeResize="0"/>
          <p:nvPr/>
        </p:nvPicPr>
        <p:blipFill rotWithShape="1">
          <a:blip r:embed="rId11">
            <a:alphaModFix/>
          </a:blip>
          <a:srcRect b="22531" l="12191" r="10854" t="21843"/>
          <a:stretch/>
        </p:blipFill>
        <p:spPr>
          <a:xfrm>
            <a:off x="5448980" y="3595301"/>
            <a:ext cx="1430574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pload.wikimedia.org/wikipedia/commons/thumb/3/..." id="248" name="Google Shape;248;p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253416" y="3606502"/>
            <a:ext cx="1299089" cy="982963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6"/>
          <p:cNvSpPr/>
          <p:nvPr/>
        </p:nvSpPr>
        <p:spPr>
          <a:xfrm>
            <a:off x="7002192" y="3318673"/>
            <a:ext cx="1765144" cy="1464527"/>
          </a:xfrm>
          <a:prstGeom prst="hexagon">
            <a:avLst>
              <a:gd fmla="val 25000" name="adj"/>
              <a:gd fmla="val 115470" name="vf"/>
            </a:avLst>
          </a:prstGeom>
          <a:noFill/>
          <a:ln cap="flat" cmpd="sng" w="28575">
            <a:solidFill>
              <a:srgbClr val="3366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7"/>
          <p:cNvSpPr txBox="1"/>
          <p:nvPr>
            <p:ph type="title"/>
          </p:nvPr>
        </p:nvSpPr>
        <p:spPr>
          <a:xfrm>
            <a:off x="304901" y="129786"/>
            <a:ext cx="8534198" cy="6155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Заробітна плата аналітика. Україна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5" name="Google Shape;255;p7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sp>
        <p:nvSpPr>
          <p:cNvPr id="256" name="Google Shape;256;p7"/>
          <p:cNvSpPr txBox="1"/>
          <p:nvPr/>
        </p:nvSpPr>
        <p:spPr>
          <a:xfrm>
            <a:off x="3496518" y="4362795"/>
            <a:ext cx="2150964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https://jobs.dou.ua/salaries/</a:t>
            </a:r>
            <a:endParaRPr/>
          </a:p>
        </p:txBody>
      </p:sp>
      <p:pic>
        <p:nvPicPr>
          <p:cNvPr id="257" name="Google Shape;25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17563" y="880564"/>
            <a:ext cx="4030511" cy="3240000"/>
          </a:xfrm>
          <a:prstGeom prst="rect">
            <a:avLst/>
          </a:prstGeom>
          <a:noFill/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</p:pic>
      <p:pic>
        <p:nvPicPr>
          <p:cNvPr id="258" name="Google Shape;25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925" y="880564"/>
            <a:ext cx="4030511" cy="3240000"/>
          </a:xfrm>
          <a:prstGeom prst="rect">
            <a:avLst/>
          </a:prstGeom>
          <a:noFill/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"/>
          <p:cNvSpPr txBox="1"/>
          <p:nvPr>
            <p:ph type="title"/>
          </p:nvPr>
        </p:nvSpPr>
        <p:spPr>
          <a:xfrm>
            <a:off x="1136826" y="91004"/>
            <a:ext cx="6870348" cy="61552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Заробітна плата аналітика. Світ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Google Shape;264;p8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pic>
        <p:nvPicPr>
          <p:cNvPr descr="Salary trend for Systems Analyst in the UK" id="265" name="Google Shape;26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9646" y="797210"/>
            <a:ext cx="7453700" cy="3661001"/>
          </a:xfrm>
          <a:prstGeom prst="rect">
            <a:avLst/>
          </a:prstGeom>
          <a:noFill/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</p:pic>
      <p:sp>
        <p:nvSpPr>
          <p:cNvPr id="266" name="Google Shape;266;p8"/>
          <p:cNvSpPr txBox="1"/>
          <p:nvPr/>
        </p:nvSpPr>
        <p:spPr>
          <a:xfrm>
            <a:off x="1289924" y="4611351"/>
            <a:ext cx="6564151" cy="278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https://www.itjobswatch.co.uk/jobs/uk/systems%20analyst.do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9"/>
          <p:cNvSpPr txBox="1"/>
          <p:nvPr>
            <p:ph type="title"/>
          </p:nvPr>
        </p:nvSpPr>
        <p:spPr>
          <a:xfrm>
            <a:off x="786149" y="249225"/>
            <a:ext cx="7571700" cy="50093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uk-UA" sz="2800">
                <a:solidFill>
                  <a:srgbClr val="265AA6"/>
                </a:solidFill>
                <a:latin typeface="Roboto"/>
                <a:ea typeface="Roboto"/>
                <a:cs typeface="Roboto"/>
                <a:sym typeface="Roboto"/>
              </a:rPr>
              <a:t>Кількість вакансій</a:t>
            </a:r>
            <a:endParaRPr sz="2800">
              <a:solidFill>
                <a:srgbClr val="265AA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2" name="Google Shape;272;p9"/>
          <p:cNvSpPr txBox="1"/>
          <p:nvPr>
            <p:ph idx="12" type="sldNum"/>
          </p:nvPr>
        </p:nvSpPr>
        <p:spPr>
          <a:xfrm>
            <a:off x="84043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uk-UA"/>
              <a:t>‹#›</a:t>
            </a:fld>
            <a:endParaRPr/>
          </a:p>
        </p:txBody>
      </p:sp>
      <p:pic>
        <p:nvPicPr>
          <p:cNvPr id="273" name="Google Shape;273;p9"/>
          <p:cNvPicPr preferRelativeResize="0"/>
          <p:nvPr/>
        </p:nvPicPr>
        <p:blipFill rotWithShape="1">
          <a:blip r:embed="rId3">
            <a:alphaModFix/>
          </a:blip>
          <a:srcRect b="14462" l="8022" r="38614" t="35555"/>
          <a:stretch/>
        </p:blipFill>
        <p:spPr>
          <a:xfrm>
            <a:off x="1245908" y="750164"/>
            <a:ext cx="6678074" cy="3730584"/>
          </a:xfrm>
          <a:prstGeom prst="rect">
            <a:avLst/>
          </a:prstGeom>
          <a:noFill/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</p:pic>
      <p:sp>
        <p:nvSpPr>
          <p:cNvPr id="274" name="Google Shape;274;p9"/>
          <p:cNvSpPr txBox="1"/>
          <p:nvPr/>
        </p:nvSpPr>
        <p:spPr>
          <a:xfrm>
            <a:off x="2908019" y="4568083"/>
            <a:ext cx="3327961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uk-UA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https://jobs.dou.ua/trends/?category=Analyst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delia template">
  <a:themeElements>
    <a:clrScheme name="Custom 347">
      <a:dk1>
        <a:srgbClr val="263238"/>
      </a:dk1>
      <a:lt1>
        <a:srgbClr val="FFFFFF"/>
      </a:lt1>
      <a:dk2>
        <a:srgbClr val="607D8B"/>
      </a:dk2>
      <a:lt2>
        <a:srgbClr val="ECEFF1"/>
      </a:lt2>
      <a:accent1>
        <a:srgbClr val="0091EA"/>
      </a:accent1>
      <a:accent2>
        <a:srgbClr val="0053A3"/>
      </a:accent2>
      <a:accent3>
        <a:srgbClr val="607D8B"/>
      </a:accent3>
      <a:accent4>
        <a:srgbClr val="CFD8DC"/>
      </a:accent4>
      <a:accent5>
        <a:srgbClr val="ECEFF1"/>
      </a:accent5>
      <a:accent6>
        <a:srgbClr val="ACDBF8"/>
      </a:accent6>
      <a:hlink>
        <a:srgbClr val="0091E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Пользователь</dc:creator>
</cp:coreProperties>
</file>