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56" r:id="rId2"/>
    <p:sldId id="271" r:id="rId3"/>
    <p:sldId id="258" r:id="rId4"/>
    <p:sldId id="272" r:id="rId5"/>
    <p:sldId id="277" r:id="rId6"/>
    <p:sldId id="278" r:id="rId7"/>
    <p:sldId id="259" r:id="rId8"/>
    <p:sldId id="273" r:id="rId9"/>
    <p:sldId id="260" r:id="rId10"/>
    <p:sldId id="274" r:id="rId11"/>
    <p:sldId id="275" r:id="rId12"/>
    <p:sldId id="276" r:id="rId13"/>
    <p:sldId id="279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0-4D7A-92A6-F64B8EB34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0-4D7A-92A6-F64B8EB34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0-4D7A-92A6-F64B8EB34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0-4D7A-92A6-F64B8EB340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0-4D7A-92A6-F64B8EB340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80-4D7A-92A6-F64B8EB340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80-4D7A-92A6-F64B8EB340E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80-4D7A-92A6-F64B8EB340E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80-4D7A-92A6-F64B8EB340E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80-4D7A-92A6-F64B8EB340EC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80-4D7A-92A6-F64B8EB340EC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80-4D7A-92A6-F64B8EB340EC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студентських наукових об'єднань на факультетах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80-4D7A-92A6-F64B8EB3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41856"/>
        <c:axId val="96443392"/>
      </c:barChart>
      <c:catAx>
        <c:axId val="964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96443392"/>
        <c:crosses val="autoZero"/>
        <c:auto val="1"/>
        <c:lblAlgn val="ctr"/>
        <c:lblOffset val="100"/>
        <c:noMultiLvlLbl val="0"/>
      </c:catAx>
      <c:valAx>
        <c:axId val="9644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4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96-4D2D-9C4A-2DF9EF84C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96-4D2D-9C4A-2DF9EF84CD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96-4D2D-9C4A-2DF9EF84CD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96-4D2D-9C4A-2DF9EF84CD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96-4D2D-9C4A-2DF9EF84CD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96-4D2D-9C4A-2DF9EF84CD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96-4D2D-9C4A-2DF9EF84CDB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696-4D2D-9C4A-2DF9EF84CDB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96-4D2D-9C4A-2DF9EF84CDB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696-4D2D-9C4A-2DF9EF84CDBB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96-4D2D-9C4A-2DF9EF84CDBB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696-4D2D-9C4A-2DF9EF84CDBB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поданих робіт від кожного факультету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696-4D2D-9C4A-2DF9EF84C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30048"/>
        <c:axId val="36531584"/>
      </c:barChart>
      <c:catAx>
        <c:axId val="3653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6531584"/>
        <c:crosses val="autoZero"/>
        <c:auto val="1"/>
        <c:lblAlgn val="ctr"/>
        <c:lblOffset val="100"/>
        <c:noMultiLvlLbl val="0"/>
      </c:catAx>
      <c:valAx>
        <c:axId val="3653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3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D3-46FE-9C1D-BE31610B97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D3-46FE-9C1D-BE31610B97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D3-46FE-9C1D-BE31610B97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D3-46FE-9C1D-BE31610B971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D3-46FE-9C1D-BE31610B971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D3-46FE-9C1D-BE31610B971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D3-46FE-9C1D-BE31610B971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D3-46FE-9C1D-BE31610B971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D3-46FE-9C1D-BE31610B971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D3-46FE-9C1D-BE31610B971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D3-46FE-9C1D-BE31610B971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6D3-46FE-9C1D-BE31610B971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відправлених робіт від кожного факультету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D3-46FE-9C1D-BE31610B9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44000"/>
        <c:axId val="37942400"/>
      </c:barChart>
      <c:catAx>
        <c:axId val="3774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7942400"/>
        <c:crosses val="autoZero"/>
        <c:auto val="1"/>
        <c:lblAlgn val="ctr"/>
        <c:lblOffset val="100"/>
        <c:noMultiLvlLbl val="0"/>
      </c:catAx>
      <c:valAx>
        <c:axId val="379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4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2807372476824E-2"/>
          <c:y val="4.9105299027216352E-2"/>
          <c:w val="0.9473671887696592"/>
          <c:h val="0.8248511044158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7-46E5-B213-6125FD2898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7-46E5-B213-6125FD2898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ІФФ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D7-46E5-B213-6125FD2898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ЕТФ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D7-46E5-B213-6125FD2898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ФБАД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D7-46E5-B213-6125FD28989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ФРЕТ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D7-46E5-B213-6125FD28989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ФКНТ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D7-46E5-B213-6125FD28989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ФЕУ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4D7-46E5-B213-6125FD28989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D7-46E5-B213-6125FD28989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ФУФКС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4D7-46E5-B213-6125FD289893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ФМТЕ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4D7-46E5-B213-6125FD289893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ЮФ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4D7-46E5-B213-6125FD289893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ФСН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Кількість заслуханих доповідей від кожного факультету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4D7-46E5-B213-6125FD289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12064"/>
        <c:axId val="130313600"/>
      </c:barChart>
      <c:catAx>
        <c:axId val="1303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0313600"/>
        <c:crosses val="autoZero"/>
        <c:auto val="1"/>
        <c:lblAlgn val="ctr"/>
        <c:lblOffset val="100"/>
        <c:noMultiLvlLbl val="0"/>
      </c:catAx>
      <c:valAx>
        <c:axId val="13031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0.34711</cdr:x>
      <cdr:y>0.31211</cdr:y>
    </cdr:from>
    <cdr:to>
      <cdr:x>0.43955</cdr:x>
      <cdr:y>0.45639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4336" y="1246137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0.41597</cdr:x>
      <cdr:y>0.43227</cdr:y>
    </cdr:from>
    <cdr:to>
      <cdr:x>0.5</cdr:x>
      <cdr:y>0.59418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24334" y="1725854"/>
          <a:ext cx="732150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0.48253</cdr:x>
      <cdr:y>0.54162</cdr:y>
    </cdr:from>
    <cdr:to>
      <cdr:x>0.56995</cdr:x>
      <cdr:y>0.70357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04303" y="2162437"/>
          <a:ext cx="761688" cy="646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0.55063</cdr:x>
      <cdr:y>0.3398</cdr:y>
    </cdr:from>
    <cdr:to>
      <cdr:x>0.62622</cdr:x>
      <cdr:y>0.50212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797664" y="1356665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ru-RU" sz="20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0.62622</cdr:x>
      <cdr:y>0.5765</cdr:y>
    </cdr:from>
    <cdr:to>
      <cdr:x>0.68783</cdr:x>
      <cdr:y>0.72042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56277" y="2301728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0.66942</cdr:x>
      <cdr:y>0.44032</cdr:y>
    </cdr:from>
    <cdr:to>
      <cdr:x>0.77026</cdr:x>
      <cdr:y>0.60456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32648" y="1757991"/>
          <a:ext cx="878615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</a:p>
        <a:p xmlns:a="http://schemas.openxmlformats.org/drawingml/2006/main">
          <a:pPr algn="ctr"/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0.74687</cdr:x>
      <cdr:y>0.5</cdr:y>
    </cdr:from>
    <cdr:to>
      <cdr:x>0.82813</cdr:x>
      <cdr:y>0.64428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507468" y="1996281"/>
          <a:ext cx="708016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0.81818</cdr:x>
      <cdr:y>0.55877</cdr:y>
    </cdr:from>
    <cdr:to>
      <cdr:x>0.88541</cdr:x>
      <cdr:y>0.72109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28792" y="2230910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0.8841</cdr:x>
      <cdr:y>0.67188</cdr:y>
    </cdr:from>
    <cdr:to>
      <cdr:x>0.95973</cdr:x>
      <cdr:y>0.81657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703167" y="2682505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0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0.34846</cdr:x>
      <cdr:y>0.2334</cdr:y>
    </cdr:from>
    <cdr:to>
      <cdr:x>0.4409</cdr:x>
      <cdr:y>0.36837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36121" y="931865"/>
          <a:ext cx="805427" cy="538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0.41863</cdr:x>
      <cdr:y>0.65492</cdr:y>
    </cdr:from>
    <cdr:to>
      <cdr:x>0.50266</cdr:x>
      <cdr:y>0.81683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47513" y="2614801"/>
          <a:ext cx="732182" cy="646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0.48232</cdr:x>
      <cdr:y>0.63106</cdr:y>
    </cdr:from>
    <cdr:to>
      <cdr:x>0.56974</cdr:x>
      <cdr:y>0.79301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02427" y="2519536"/>
          <a:ext cx="761688" cy="646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0.55372</cdr:x>
      <cdr:y>0.67658</cdr:y>
    </cdr:from>
    <cdr:to>
      <cdr:x>0.62931</cdr:x>
      <cdr:y>0.8389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24536" y="2701280"/>
          <a:ext cx="65861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0.6281</cdr:x>
      <cdr:y>0.66713</cdr:y>
    </cdr:from>
    <cdr:to>
      <cdr:x>0.68971</cdr:x>
      <cdr:y>0.81105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72608" y="2663552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ru-RU" sz="24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0.66942</cdr:x>
      <cdr:y>0.68516</cdr:y>
    </cdr:from>
    <cdr:to>
      <cdr:x>0.77026</cdr:x>
      <cdr:y>0.8494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32648" y="2735560"/>
          <a:ext cx="878615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0.74594</cdr:x>
      <cdr:y>0.68812</cdr:y>
    </cdr:from>
    <cdr:to>
      <cdr:x>0.8272</cdr:x>
      <cdr:y>0.8324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99330" y="2747359"/>
          <a:ext cx="70800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0.81764</cdr:x>
      <cdr:y>0.59839</cdr:y>
    </cdr:from>
    <cdr:to>
      <cdr:x>0.88487</cdr:x>
      <cdr:y>0.76071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24110" y="2389116"/>
          <a:ext cx="58574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0.87603</cdr:x>
      <cdr:y>0.49736</cdr:y>
    </cdr:from>
    <cdr:to>
      <cdr:x>0.95166</cdr:x>
      <cdr:y>0.64205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32848" y="1985734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0.34399</cdr:x>
      <cdr:y>0.53797</cdr:y>
    </cdr:from>
    <cdr:to>
      <cdr:x>0.43643</cdr:x>
      <cdr:y>0.66864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997171" y="2147882"/>
          <a:ext cx="805427" cy="52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0.41597</cdr:x>
      <cdr:y>0.51374</cdr:y>
    </cdr:from>
    <cdr:to>
      <cdr:x>0.5</cdr:x>
      <cdr:y>0.67565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624333" y="2051143"/>
          <a:ext cx="732151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0.48087</cdr:x>
      <cdr:y>0.65854</cdr:y>
    </cdr:from>
    <cdr:to>
      <cdr:x>0.56829</cdr:x>
      <cdr:y>0.82049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89837" y="2629270"/>
          <a:ext cx="761688" cy="646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0.55372</cdr:x>
      <cdr:y>0.69927</cdr:y>
    </cdr:from>
    <cdr:to>
      <cdr:x>0.62931</cdr:x>
      <cdr:y>0.86159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824536" y="2791896"/>
          <a:ext cx="658613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0.61687</cdr:x>
      <cdr:y>0.72073</cdr:y>
    </cdr:from>
    <cdr:to>
      <cdr:x>0.67848</cdr:x>
      <cdr:y>0.86465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374767" y="2877558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0.66942</cdr:x>
      <cdr:y>0.70041</cdr:y>
    </cdr:from>
    <cdr:to>
      <cdr:x>0.77026</cdr:x>
      <cdr:y>0.86465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32648" y="2796429"/>
          <a:ext cx="878616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0.7438</cdr:x>
      <cdr:y>0.6444</cdr:y>
    </cdr:from>
    <cdr:to>
      <cdr:x>0.82506</cdr:x>
      <cdr:y>0.78868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80720" y="2572821"/>
          <a:ext cx="708015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8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8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0.82375</cdr:x>
      <cdr:y>0.69678</cdr:y>
    </cdr:from>
    <cdr:to>
      <cdr:x>0.89098</cdr:x>
      <cdr:y>0.8591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77350" y="2781956"/>
          <a:ext cx="585772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0.8841</cdr:x>
      <cdr:y>0.64142</cdr:y>
    </cdr:from>
    <cdr:to>
      <cdr:x>0.95973</cdr:x>
      <cdr:y>0.78611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703167" y="2560895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8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8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0.35532</cdr:x>
      <cdr:y>0.57976</cdr:y>
    </cdr:from>
    <cdr:to>
      <cdr:x>0.44776</cdr:x>
      <cdr:y>0.72404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95913" y="2314732"/>
          <a:ext cx="805427" cy="57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ФБАД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0.42894</cdr:x>
      <cdr:y>0.48301</cdr:y>
    </cdr:from>
    <cdr:to>
      <cdr:x>0.51297</cdr:x>
      <cdr:y>0.64492</cdr:y>
    </cdr:to>
    <cdr:sp macro="" textlink="">
      <cdr:nvSpPr>
        <cdr:cNvPr id="3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737372" y="1928428"/>
          <a:ext cx="732151" cy="6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ФРЕТ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</a:p>
        <a:p xmlns:a="http://schemas.openxmlformats.org/drawingml/2006/main">
          <a:pPr algn="ctr"/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0.48703</cdr:x>
      <cdr:y>0.59477</cdr:y>
    </cdr:from>
    <cdr:to>
      <cdr:x>0.57445</cdr:x>
      <cdr:y>0.75671</cdr:y>
    </cdr:to>
    <cdr:sp macro="" textlink="">
      <cdr:nvSpPr>
        <cdr:cNvPr id="4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43502" y="2374637"/>
          <a:ext cx="761687" cy="646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ФКНТ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0.54832</cdr:x>
      <cdr:y>0.28857</cdr:y>
    </cdr:from>
    <cdr:to>
      <cdr:x>0.63406</cdr:x>
      <cdr:y>0.45088</cdr:y>
    </cdr:to>
    <cdr:sp macro="" textlink="">
      <cdr:nvSpPr>
        <cdr:cNvPr id="5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777515" y="1152128"/>
          <a:ext cx="746989" cy="64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ФЕУ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83</a:t>
          </a:r>
          <a:endParaRPr lang="uk-UA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uk-UA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20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0.62588</cdr:x>
      <cdr:y>0.20655</cdr:y>
    </cdr:from>
    <cdr:to>
      <cdr:x>0.68749</cdr:x>
      <cdr:y>0.35047</cdr:y>
    </cdr:to>
    <cdr:sp macro="" textlink="">
      <cdr:nvSpPr>
        <cdr:cNvPr id="6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453312" y="824678"/>
          <a:ext cx="536806" cy="57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ГФ</a:t>
          </a:r>
          <a:br>
            <a: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</a:t>
          </a:r>
          <a:endParaRPr lang="ru-RU" sz="24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0.67486</cdr:x>
      <cdr:y>0.56325</cdr:y>
    </cdr:from>
    <cdr:to>
      <cdr:x>0.7757</cdr:x>
      <cdr:y>0.72749</cdr:y>
    </cdr:to>
    <cdr:sp macro="" textlink="">
      <cdr:nvSpPr>
        <cdr:cNvPr id="7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80016" y="2248816"/>
          <a:ext cx="878616" cy="65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ФУФКС</a:t>
          </a:r>
          <a:br>
            <a:rPr lang="uk-UA" sz="17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</a:t>
          </a:r>
          <a:endParaRPr lang="ru-RU" sz="2400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0.7438</cdr:x>
      <cdr:y>0.72142</cdr:y>
    </cdr:from>
    <cdr:to>
      <cdr:x>0.82506</cdr:x>
      <cdr:y>0.8657</cdr:y>
    </cdr:to>
    <cdr:sp macro="" textlink="">
      <cdr:nvSpPr>
        <cdr:cNvPr id="8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80720" y="2880320"/>
          <a:ext cx="708016" cy="576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7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ФМТЕ</a:t>
          </a: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ru-RU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0.81947</cdr:x>
      <cdr:y>0.60438</cdr:y>
    </cdr:from>
    <cdr:to>
      <cdr:x>0.8867</cdr:x>
      <cdr:y>0.7667</cdr:y>
    </cdr:to>
    <cdr:sp macro="" textlink="">
      <cdr:nvSpPr>
        <cdr:cNvPr id="10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39987" y="2413006"/>
          <a:ext cx="585773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ЮФ</a:t>
          </a:r>
          <a:br>
            <a:rPr lang="uk-UA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</a:t>
          </a:r>
        </a:p>
        <a:p xmlns:a="http://schemas.openxmlformats.org/drawingml/2006/main">
          <a:pPr algn="ctr"/>
          <a:endParaRPr lang="ru-RU" i="1" spc="-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0.88179</cdr:x>
      <cdr:y>0.57045</cdr:y>
    </cdr:from>
    <cdr:to>
      <cdr:x>0.95742</cdr:x>
      <cdr:y>0.71514</cdr:y>
    </cdr:to>
    <cdr:sp macro="" textlink="">
      <cdr:nvSpPr>
        <cdr:cNvPr id="11" name="Текс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683022" y="2277547"/>
          <a:ext cx="658961" cy="57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ФСН</a:t>
          </a:r>
          <a:br>
            <a:rPr lang="uk-UA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</a:t>
          </a:r>
          <a:endParaRPr lang="ru-RU" sz="2400" i="1" spc="-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F961-23DA-40B5-9AE9-AB418C2129F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E541-4F67-434B-940C-4E481300D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2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E541-4F67-434B-940C-4E481300DC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3680-BF5B-414D-9FB0-B1C5FFBC775F}" type="datetime1">
              <a:rPr lang="ru-RU" smtClean="0"/>
              <a:t>12.05.2022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63EF-5E2F-45A3-B685-60655C3E2470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C680-4A77-4A01-9C38-19CC5985AC0C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E2B8-44BF-444A-A705-2400E1866184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DC23-A617-4696-8BEA-493D5ECE531A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D2DA-BC39-4984-9825-E54C239FA0A7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E097-585F-4534-AD33-9E559ED6141E}" type="datetime1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D78C-830A-4755-8D3D-3B505BC2244D}" type="datetime1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830-4B5E-476D-9095-05EBFDC7322E}" type="datetime1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1E2C-C6FB-4940-8019-C33D27A27985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5E02-9379-4529-AAE8-A3108673CF65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15C719-136D-4FF1-8548-29739C7B9950}" type="datetime1">
              <a:rPr lang="ru-RU" smtClean="0"/>
              <a:t>12.05.2022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A4F27E-074E-41BF-BF3F-D654F0142F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550656" cy="1904232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effectLst/>
              </a:rPr>
              <a:t>Стан та перспективи залучення студентів до наукової роботи у 2021/2022 н. р.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7406640" cy="1752600"/>
          </a:xfrm>
        </p:spPr>
        <p:txBody>
          <a:bodyPr>
            <a:normAutofit/>
          </a:bodyPr>
          <a:lstStyle/>
          <a:p>
            <a:r>
              <a:rPr lang="uk-UA" dirty="0"/>
              <a:t>Наразі різними формами НДРС охоплено </a:t>
            </a:r>
            <a:r>
              <a:rPr lang="ru-RU" dirty="0">
                <a:latin typeface="Arial Black" pitchFamily="34" charset="0"/>
              </a:rPr>
              <a:t>1883 </a:t>
            </a:r>
            <a:r>
              <a:rPr lang="uk-UA" dirty="0"/>
              <a:t>студенти </a:t>
            </a:r>
            <a:r>
              <a:rPr lang="ru-RU" dirty="0"/>
              <a:t>(</a:t>
            </a:r>
            <a:r>
              <a:rPr lang="ru-RU" dirty="0">
                <a:latin typeface="Arial Black" pitchFamily="34" charset="0"/>
              </a:rPr>
              <a:t>28,09% </a:t>
            </a:r>
            <a:r>
              <a:rPr lang="uk-UA" dirty="0"/>
              <a:t>від загальної кількості студентів). Основні показники НДРС перебувають на рівні минулого навчального року.</a:t>
            </a:r>
          </a:p>
        </p:txBody>
      </p:sp>
    </p:spTree>
    <p:extLst>
      <p:ext uri="{BB962C8B-B14F-4D97-AF65-F5344CB8AC3E}">
        <p14:creationId xmlns:p14="http://schemas.microsoft.com/office/powerpoint/2010/main" val="271918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EFF71-A500-2E80-5CC8-D321BCF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461448" cy="1162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dirty="0"/>
              <a:t>Лауреати</a:t>
            </a:r>
            <a:r>
              <a:rPr lang="uk-UA" sz="2800" dirty="0"/>
              <a:t> обласного конкурсу для обдарованої молоді у галузі науки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0F1D16-75CC-DF52-7A72-C8D4A01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>
                <a:solidFill>
                  <a:schemeClr val="tx1"/>
                </a:solidFill>
              </a:rPr>
              <a:pPr/>
              <a:t>10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5830A2-C7EB-2B28-8F23-433649D2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74162"/>
            <a:ext cx="3452030" cy="24124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F3289A-EB1C-57F7-BCA7-16D78E49F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18" y="4221088"/>
            <a:ext cx="3452030" cy="24190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0B41CD2-195A-ECC3-D815-7F4433066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>
          <a:xfrm>
            <a:off x="467544" y="1180021"/>
            <a:ext cx="3425787" cy="23941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2AA3BDF-5A4B-C775-E0F2-ECE8FD556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8" y="1157993"/>
            <a:ext cx="3497822" cy="2444501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F1B774-41CC-D50D-5C0B-C4329B9C6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5" y="4221087"/>
            <a:ext cx="3442724" cy="24190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7082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EFF71-A500-2E80-5CC8-D321BCF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63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100" dirty="0"/>
              <a:t>Наукові керівники </a:t>
            </a:r>
            <a:r>
              <a:rPr lang="uk-UA" sz="2800" dirty="0"/>
              <a:t>лауреатів обласного конкурсу для обдарованої молоді у галузі науки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0F1D16-75CC-DF52-7A72-C8D4A01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>
                <a:solidFill>
                  <a:schemeClr val="tx1"/>
                </a:solidFill>
              </a:rPr>
              <a:pPr/>
              <a:t>11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59A848-80F0-2958-790E-EA0A6F4A4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9593"/>
            <a:ext cx="5508772" cy="38949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978F901-5DD2-207C-3BC5-082615E8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24" y="2564904"/>
            <a:ext cx="5508772" cy="38949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353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EFF71-A500-2E80-5CC8-D321BCF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63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dirty="0"/>
              <a:t>Члени журі</a:t>
            </a:r>
            <a:r>
              <a:rPr lang="uk-UA" sz="3100" dirty="0"/>
              <a:t> </a:t>
            </a:r>
            <a:r>
              <a:rPr lang="uk-UA" sz="2800" dirty="0"/>
              <a:t>обласного конкурсу для обдарованої молоді у галузі науки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0F1D16-75CC-DF52-7A72-C8D4A01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>
                <a:solidFill>
                  <a:schemeClr val="tx1"/>
                </a:solidFill>
              </a:rPr>
              <a:pPr/>
              <a:t>12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F24866-B9EA-BF50-1AA1-93EDC8943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986325"/>
            <a:ext cx="3349868" cy="2368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47E478-9BE1-0780-B66A-51E9C5D88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3390"/>
            <a:ext cx="3349867" cy="23684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B3CF56-0257-AEC2-537A-FEDA29929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" y="4240455"/>
            <a:ext cx="3349867" cy="23684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A637FF1-B50F-B941-E0D2-834636E37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14" y="985651"/>
            <a:ext cx="3349866" cy="2369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84A0CE-DB40-201C-4889-16C9E7844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09" y="2622141"/>
            <a:ext cx="3349866" cy="2368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49A6539-28D5-EAA4-07D1-B3A65393E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40456"/>
            <a:ext cx="3349866" cy="23684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81E4D9F-723C-78B8-3BD4-62CCAB311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88" y="986325"/>
            <a:ext cx="3348913" cy="23684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CD10D02-2907-B811-289D-7118B43E78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12" y="2613390"/>
            <a:ext cx="3324169" cy="23503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377F08F-394C-D040-E3AA-2D040C3818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42" y="4249204"/>
            <a:ext cx="3324169" cy="23509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F8FF0FB-75F9-2F55-C64F-16F01C4C51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2" y="4249204"/>
            <a:ext cx="3349867" cy="23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EFF71-A500-2E80-5CC8-D321BCF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1" y="76200"/>
            <a:ext cx="8926617" cy="12298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400" dirty="0"/>
              <a:t>Всеукраїнський конкурс наукових робіт «Соціально-відповідальне ведення бізнесу — складова сталого розвитку» з нагоди 30-ї річниці Незалежності України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0F1D16-75CC-DF52-7A72-C8D4A01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>
                <a:solidFill>
                  <a:schemeClr val="tx1"/>
                </a:solidFill>
              </a:rPr>
              <a:pPr/>
              <a:t>13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6E9773-C60C-D1C4-EC05-218276E23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2" y="1329293"/>
            <a:ext cx="3816398" cy="27121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5039E31-9F3F-96A8-B200-E9209D9E6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60" y="1306084"/>
            <a:ext cx="3816398" cy="27121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BFFFF8-BFA8-F92E-DFA7-7553505A0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2" y="3986354"/>
            <a:ext cx="3816398" cy="27115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CC64F35-1247-5F92-6F14-E65DEC1BF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24" y="3986354"/>
            <a:ext cx="3841334" cy="27115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765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9799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dirty="0"/>
              <a:t>Науково-практична конференція «Тиждень науки — 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uk-UA" sz="3600" dirty="0"/>
              <a:t>»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2554" y="1196752"/>
            <a:ext cx="8424936" cy="88186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На </a:t>
            </a:r>
            <a:r>
              <a:rPr lang="uk-UA" sz="2400" dirty="0"/>
              <a:t>секціях</a:t>
            </a:r>
            <a:r>
              <a:rPr lang="ru-RU" sz="2400" dirty="0"/>
              <a:t> </a:t>
            </a:r>
            <a:r>
              <a:rPr lang="uk-UA" sz="2400" dirty="0"/>
              <a:t>було заслухано </a:t>
            </a:r>
            <a:r>
              <a:rPr lang="uk-UA" sz="2400" dirty="0">
                <a:latin typeface="Arial Black" pitchFamily="34" charset="0"/>
              </a:rPr>
              <a:t>понад</a:t>
            </a:r>
            <a:r>
              <a:rPr lang="ru-RU" sz="2400" dirty="0">
                <a:latin typeface="Arial Black" pitchFamily="34" charset="0"/>
              </a:rPr>
              <a:t> 630</a:t>
            </a:r>
            <a:r>
              <a:rPr lang="ru-RU" sz="2400" dirty="0"/>
              <a:t> </a:t>
            </a:r>
            <a:r>
              <a:rPr lang="uk-UA" sz="2400" dirty="0"/>
              <a:t>доповідей, понад </a:t>
            </a:r>
            <a:r>
              <a:rPr lang="ru-RU" sz="2400" dirty="0">
                <a:latin typeface="Arial Black" pitchFamily="34" charset="0"/>
              </a:rPr>
              <a:t>680</a:t>
            </a:r>
            <a:r>
              <a:rPr lang="ru-RU" sz="2400" dirty="0"/>
              <a:t> </a:t>
            </a:r>
            <a:r>
              <a:rPr lang="uk-UA" sz="2400" dirty="0"/>
              <a:t>студентів взяли участь у конференціях</a:t>
            </a:r>
            <a:r>
              <a:rPr lang="ru-RU" sz="2400" dirty="0"/>
              <a:t>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4736448"/>
              </p:ext>
            </p:extLst>
          </p:nvPr>
        </p:nvGraphicFramePr>
        <p:xfrm>
          <a:off x="251520" y="234888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14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203604" y="4437112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42085" y="4277308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</a:t>
            </a:r>
            <a:br>
              <a:rPr lang="uk-UA" sz="1600" i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sz="2400" i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195736" y="4725144"/>
            <a:ext cx="746989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1800" y="2852936"/>
            <a:ext cx="746989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endParaRPr lang="uk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86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Студентські публікації у 2021 році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8034096" cy="140094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За участі студентів опубліковано </a:t>
            </a:r>
            <a:r>
              <a:rPr lang="uk-UA" dirty="0">
                <a:latin typeface="Arial Black" panose="020B0A04020102020204" pitchFamily="34" charset="0"/>
              </a:rPr>
              <a:t>166</a:t>
            </a:r>
            <a:r>
              <a:rPr lang="uk-UA" dirty="0"/>
              <a:t> статей</a:t>
            </a:r>
          </a:p>
          <a:p>
            <a:pPr marL="82296" indent="0">
              <a:buNone/>
            </a:pPr>
            <a:r>
              <a:rPr lang="uk-UA" dirty="0"/>
              <a:t>і </a:t>
            </a:r>
            <a:r>
              <a:rPr lang="uk-UA" dirty="0">
                <a:latin typeface="Arial Black" panose="020B0A04020102020204" pitchFamily="34" charset="0"/>
              </a:rPr>
              <a:t>1341</a:t>
            </a:r>
            <a:r>
              <a:rPr lang="uk-UA" dirty="0"/>
              <a:t> теза доповідей.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3284984"/>
            <a:ext cx="7704856" cy="93610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 цієї кількості </a:t>
            </a:r>
            <a:r>
              <a:rPr lang="uk-UA" dirty="0">
                <a:latin typeface="Arial Black" panose="020B0A04020102020204" pitchFamily="34" charset="0"/>
              </a:rPr>
              <a:t>146</a:t>
            </a:r>
            <a:r>
              <a:rPr lang="uk-UA" dirty="0"/>
              <a:t> тез доповідей самостійно студентами.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15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3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Autofit/>
          </a:bodyPr>
          <a:lstStyle/>
          <a:p>
            <a:r>
              <a:rPr lang="uk-UA" sz="4200" dirty="0"/>
              <a:t>Заохочення студентів за участь у науково-інноваційній діяльності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772816"/>
            <a:ext cx="7632848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000" dirty="0"/>
              <a:t>Дипломи, грамоти, подяки</a:t>
            </a:r>
          </a:p>
          <a:p>
            <a:pPr marL="82296" indent="0" algn="just">
              <a:buNone/>
            </a:pPr>
            <a:r>
              <a:rPr lang="uk-UA" sz="2500" i="1" dirty="0"/>
              <a:t>- цього навчального року </a:t>
            </a:r>
            <a:r>
              <a:rPr lang="uk-UA" sz="2500" i="1" dirty="0">
                <a:latin typeface="Arial Black" pitchFamily="34" charset="0"/>
              </a:rPr>
              <a:t>93</a:t>
            </a:r>
            <a:r>
              <a:rPr lang="uk-UA" sz="2500" i="1" dirty="0"/>
              <a:t> студенти нагороджені Грамотами ректорату НУ «Запорізька політехніка»;</a:t>
            </a:r>
          </a:p>
          <a:p>
            <a:pPr marL="82296" indent="0" algn="just">
              <a:buNone/>
            </a:pPr>
            <a:r>
              <a:rPr lang="uk-UA" sz="2500" i="1" dirty="0"/>
              <a:t>-</a:t>
            </a:r>
            <a:r>
              <a:rPr lang="uk-UA" sz="2500" i="1" dirty="0">
                <a:latin typeface="Arial Black" pitchFamily="34" charset="0"/>
              </a:rPr>
              <a:t> </a:t>
            </a:r>
            <a:r>
              <a:rPr lang="uk-UA" sz="2500" i="1" dirty="0"/>
              <a:t>готується перелік студентів на відзначення подякою за найкращу доповідь в університетській науково-практичній конференції «Тиждень науки — 2022»</a:t>
            </a:r>
          </a:p>
          <a:p>
            <a:pPr algn="just"/>
            <a:r>
              <a:rPr lang="uk-UA" sz="3000" dirty="0"/>
              <a:t>Додаткові бали до рейтингу успішності</a:t>
            </a:r>
          </a:p>
          <a:p>
            <a:pPr algn="just"/>
            <a:r>
              <a:rPr lang="uk-UA" sz="3000" dirty="0"/>
              <a:t>Подання на отримання матеріальної підтримки Запорізької міської ради для обдарованої молоді</a:t>
            </a:r>
          </a:p>
          <a:p>
            <a:pPr algn="just"/>
            <a:r>
              <a:rPr lang="uk-UA" sz="3000" dirty="0"/>
              <a:t>Грошові премії</a:t>
            </a:r>
          </a:p>
          <a:p>
            <a:endParaRPr lang="ru-RU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16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1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200800" cy="29241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4800" dirty="0"/>
              <a:t>Дякую за увагу!</a:t>
            </a:r>
            <a:br>
              <a:rPr lang="uk-UA" sz="48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17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2"/>
          </p:nvPr>
        </p:nvSpPr>
        <p:spPr>
          <a:xfrm>
            <a:off x="3563888" y="3861048"/>
            <a:ext cx="5256584" cy="2520280"/>
          </a:xfrm>
        </p:spPr>
        <p:txBody>
          <a:bodyPr>
            <a:noAutofit/>
          </a:bodyPr>
          <a:lstStyle/>
          <a:p>
            <a:pPr algn="r"/>
            <a:r>
              <a:rPr lang="uk-UA" sz="2400" b="1" dirty="0">
                <a:solidFill>
                  <a:schemeClr val="tx2"/>
                </a:solidFill>
              </a:rPr>
              <a:t>Доповідь підготувала</a:t>
            </a:r>
            <a:br>
              <a:rPr lang="uk-UA" sz="2400" b="1" dirty="0">
                <a:solidFill>
                  <a:schemeClr val="tx2"/>
                </a:solidFill>
              </a:rPr>
            </a:br>
            <a:r>
              <a:rPr lang="uk-UA" sz="2400" b="1" dirty="0">
                <a:solidFill>
                  <a:schemeClr val="tx2"/>
                </a:solidFill>
              </a:rPr>
              <a:t>провідний фахівець відділу</a:t>
            </a:r>
          </a:p>
          <a:p>
            <a:pPr algn="r"/>
            <a:r>
              <a:rPr lang="uk-UA" sz="2400" b="1" dirty="0">
                <a:solidFill>
                  <a:schemeClr val="tx2"/>
                </a:solidFill>
              </a:rPr>
              <a:t>наукової роботи студентів</a:t>
            </a:r>
            <a:br>
              <a:rPr lang="uk-UA" sz="2400" b="1" dirty="0">
                <a:solidFill>
                  <a:schemeClr val="tx2"/>
                </a:solidFill>
              </a:rPr>
            </a:br>
            <a:r>
              <a:rPr lang="uk-UA" sz="2800" b="1" dirty="0">
                <a:solidFill>
                  <a:schemeClr val="tx2"/>
                </a:solidFill>
              </a:rPr>
              <a:t>Сніжана ВИЧУЖАНІНА</a:t>
            </a:r>
            <a:endParaRPr lang="en-US" sz="2800" b="1" dirty="0">
              <a:solidFill>
                <a:schemeClr val="tx2"/>
              </a:solidFill>
            </a:endParaRPr>
          </a:p>
          <a:p>
            <a:pPr algn="r"/>
            <a:endParaRPr lang="en-US" sz="2400" b="1" dirty="0">
              <a:solidFill>
                <a:schemeClr val="tx2"/>
              </a:solidFill>
            </a:endParaRPr>
          </a:p>
          <a:p>
            <a:pPr algn="r"/>
            <a:r>
              <a:rPr lang="uk-UA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4-93</a:t>
            </a:r>
            <a:r>
              <a:rPr lang="uk-UA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dep_ndrs@zntu.edu.ua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7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dirty="0"/>
              <a:t>Загальна Кількість студентських наукових об’єднань — </a:t>
            </a:r>
            <a:r>
              <a:rPr lang="uk-UA" sz="4400" dirty="0"/>
              <a:t>122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227226"/>
            <a:ext cx="8568952" cy="1162050"/>
          </a:xfrm>
        </p:spPr>
        <p:txBody>
          <a:bodyPr>
            <a:noAutofit/>
          </a:bodyPr>
          <a:lstStyle/>
          <a:p>
            <a:r>
              <a:rPr lang="uk-UA" sz="2400" dirty="0"/>
              <a:t>Це наукові гуртки, проблемні групи і </a:t>
            </a:r>
            <a:r>
              <a:rPr lang="uk-UA" sz="3000" b="1" dirty="0"/>
              <a:t>1</a:t>
            </a:r>
            <a:r>
              <a:rPr lang="uk-UA" sz="2400" dirty="0"/>
              <a:t> творча майстерня, де випускається навчальна студентська газета «</a:t>
            </a:r>
            <a:r>
              <a:rPr lang="uk-UA" sz="2400" dirty="0" err="1"/>
              <a:t>Студ</a:t>
            </a:r>
            <a:r>
              <a:rPr lang="en-US" sz="2400" dirty="0"/>
              <a:t>Pol».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6686348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2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043608" y="3646650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05191" y="4484381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55123" y="4852717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1800" y="3933056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74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12" y="188640"/>
            <a:ext cx="7818072" cy="1066448"/>
          </a:xfrm>
        </p:spPr>
        <p:txBody>
          <a:bodyPr>
            <a:normAutofit fontScale="90000"/>
          </a:bodyPr>
          <a:lstStyle/>
          <a:p>
            <a:r>
              <a:rPr lang="uk-UA" dirty="0"/>
              <a:t>Рішення МОН щодо Всеукраїнської студентської олімпіади у </a:t>
            </a:r>
            <a:r>
              <a:rPr lang="uk-UA" sz="4400" b="1" dirty="0"/>
              <a:t>2020</a:t>
            </a:r>
            <a:r>
              <a:rPr lang="uk-UA" sz="4400" dirty="0"/>
              <a:t>,</a:t>
            </a:r>
            <a:r>
              <a:rPr lang="uk-UA" sz="4400" b="1" dirty="0"/>
              <a:t> 2021</a:t>
            </a:r>
            <a:endParaRPr lang="ru-RU" sz="4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62" y="1447876"/>
            <a:ext cx="3528392" cy="497649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56" y="1448281"/>
            <a:ext cx="3528392" cy="49760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3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58120" cy="1152128"/>
          </a:xfrm>
        </p:spPr>
        <p:txBody>
          <a:bodyPr>
            <a:normAutofit fontScale="90000"/>
          </a:bodyPr>
          <a:lstStyle/>
          <a:p>
            <a:r>
              <a:rPr lang="uk-UA" sz="3200" b="1" cap="all" dirty="0"/>
              <a:t>Всеукраїнська студентська олімпіада з дисциплін та спеціальностей </a:t>
            </a:r>
            <a:r>
              <a:rPr lang="uk-UA" sz="4400" b="1" cap="all" dirty="0"/>
              <a:t>2022</a:t>
            </a:r>
            <a:endParaRPr lang="ru-RU" sz="44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443" y="1556790"/>
            <a:ext cx="3981029" cy="5011583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uk-UA" dirty="0"/>
              <a:t>Заплановане на квітень-травень 2022 р. проведення </a:t>
            </a:r>
          </a:p>
          <a:p>
            <a:pPr marL="82296" indent="0">
              <a:buNone/>
            </a:pPr>
            <a:r>
              <a:rPr lang="uk-UA" dirty="0"/>
              <a:t>ІІ етапу Олімпіади </a:t>
            </a:r>
          </a:p>
          <a:p>
            <a:pPr marL="82296" indent="0">
              <a:buNone/>
            </a:pPr>
            <a:r>
              <a:rPr lang="uk-UA" dirty="0"/>
              <a:t>у НУ «Запорізька політехніка»</a:t>
            </a:r>
          </a:p>
          <a:p>
            <a:pPr marL="82296" indent="0">
              <a:buNone/>
            </a:pPr>
            <a:r>
              <a:rPr lang="uk-UA" sz="2900" dirty="0"/>
              <a:t>зі спеціальностей (</a:t>
            </a:r>
            <a:r>
              <a:rPr lang="uk-UA" sz="2900" dirty="0" err="1"/>
              <a:t>спеціалізацій</a:t>
            </a:r>
            <a:r>
              <a:rPr lang="uk-UA" sz="2900" dirty="0"/>
              <a:t>) :</a:t>
            </a:r>
          </a:p>
          <a:p>
            <a:pPr marL="82296" indent="0">
              <a:buNone/>
            </a:pPr>
            <a:endParaRPr lang="uk-UA" dirty="0"/>
          </a:p>
          <a:p>
            <a:pPr marL="596646" indent="-514350">
              <a:buClrTx/>
              <a:buSzPct val="120000"/>
              <a:buFont typeface="+mj-lt"/>
              <a:buAutoNum type="arabicPeriod"/>
            </a:pPr>
            <a:r>
              <a:rPr lang="uk-UA" dirty="0"/>
              <a:t>«Електротехнічні системи </a:t>
            </a:r>
            <a:r>
              <a:rPr lang="uk-UA" dirty="0" err="1"/>
              <a:t>електроспоживання</a:t>
            </a:r>
            <a:r>
              <a:rPr lang="uk-UA" dirty="0"/>
              <a:t>»;</a:t>
            </a:r>
          </a:p>
          <a:p>
            <a:pPr marL="596646" indent="-514350">
              <a:buClrTx/>
              <a:buSzPct val="120000"/>
              <a:buFont typeface="+mj-lt"/>
              <a:buAutoNum type="arabicPeriod"/>
            </a:pPr>
            <a:r>
              <a:rPr lang="uk-UA" dirty="0"/>
              <a:t>«Обладнання та технології пластичного формування конструкцій машинобудування»;</a:t>
            </a:r>
          </a:p>
          <a:p>
            <a:pPr marL="596646" indent="-514350">
              <a:buClrTx/>
              <a:buSzPct val="120000"/>
              <a:buFont typeface="+mj-lt"/>
              <a:buAutoNum type="arabicPeriod"/>
            </a:pPr>
            <a:r>
              <a:rPr lang="uk-UA" dirty="0"/>
              <a:t>«Обробка металів тиском».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4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3072A6-52B2-0CDD-5C03-A7DD6799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6" y="1225730"/>
            <a:ext cx="3775957" cy="534264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68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400944"/>
          </a:xfrm>
        </p:spPr>
        <p:txBody>
          <a:bodyPr>
            <a:noAutofit/>
          </a:bodyPr>
          <a:lstStyle/>
          <a:p>
            <a:r>
              <a:rPr lang="uk-UA" sz="3200" dirty="0"/>
              <a:t>Відбірковий етап студентської першості світу з програмування ІСРС-2021 у південно-східній Європі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772816"/>
            <a:ext cx="8034096" cy="1400944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Arial Black" panose="020B0A04020102020204" pitchFamily="34" charset="0"/>
              </a:rPr>
              <a:t>35</a:t>
            </a:r>
            <a:r>
              <a:rPr lang="uk-UA" dirty="0"/>
              <a:t> наших студентів взяли участь у відбірковому етапі (</a:t>
            </a:r>
            <a:r>
              <a:rPr lang="uk-UA" sz="2900" dirty="0"/>
              <a:t>3</a:t>
            </a:r>
            <a:r>
              <a:rPr lang="uk-UA" dirty="0"/>
              <a:t> студенти каф. ЗІ — науковий керівник доц. Неласа Г.В., 16 студентів каф. КСМ — науковий керівник ст. викладач Польська О.В., 16 студентів каф. ПЗ — науковий керівник ст. викладач </a:t>
            </a:r>
            <a:r>
              <a:rPr lang="uk-UA" dirty="0" err="1"/>
              <a:t>Дейнега</a:t>
            </a:r>
            <a:r>
              <a:rPr lang="uk-UA" dirty="0"/>
              <a:t> Л.Ю.).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3284984"/>
            <a:ext cx="7704856" cy="208823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uk-UA" dirty="0"/>
              <a:t>Під керівництвом старшого викладача каф. ПЗ </a:t>
            </a:r>
            <a:r>
              <a:rPr lang="uk-UA" dirty="0" err="1"/>
              <a:t>Дейнеги</a:t>
            </a:r>
            <a:r>
              <a:rPr lang="uk-UA" dirty="0"/>
              <a:t> Л.Ю.:</a:t>
            </a:r>
          </a:p>
          <a:p>
            <a:r>
              <a:rPr lang="ru-RU" dirty="0" err="1"/>
              <a:t>Басанець</a:t>
            </a:r>
            <a:r>
              <a:rPr lang="ru-RU" dirty="0"/>
              <a:t> Михайло </a:t>
            </a:r>
            <a:r>
              <a:rPr lang="ru-RU" dirty="0" err="1"/>
              <a:t>Іванович</a:t>
            </a:r>
            <a:r>
              <a:rPr lang="ru-RU" dirty="0"/>
              <a:t>, КНТ-117,</a:t>
            </a:r>
          </a:p>
          <a:p>
            <a:r>
              <a:rPr lang="ru-RU" dirty="0" err="1"/>
              <a:t>Діденко</a:t>
            </a:r>
            <a:r>
              <a:rPr lang="ru-RU" dirty="0"/>
              <a:t>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Євгенович</a:t>
            </a:r>
            <a:r>
              <a:rPr lang="ru-RU" dirty="0"/>
              <a:t>, КНТ-127,</a:t>
            </a:r>
          </a:p>
          <a:p>
            <a:r>
              <a:rPr lang="ru-RU" dirty="0" err="1"/>
              <a:t>Камєнський</a:t>
            </a:r>
            <a:r>
              <a:rPr lang="ru-RU" dirty="0"/>
              <a:t> Денис </a:t>
            </a:r>
            <a:r>
              <a:rPr lang="ru-RU" dirty="0" err="1"/>
              <a:t>Володимирович</a:t>
            </a:r>
            <a:r>
              <a:rPr lang="ru-RU" dirty="0"/>
              <a:t>, КНТ-127</a:t>
            </a:r>
          </a:p>
          <a:p>
            <a:pPr marL="82296" indent="0">
              <a:buNone/>
            </a:pPr>
            <a:r>
              <a:rPr lang="ru-RU" dirty="0" err="1"/>
              <a:t>посіли</a:t>
            </a:r>
            <a:endParaRPr lang="uk-UA" dirty="0"/>
          </a:p>
          <a:p>
            <a:r>
              <a:rPr lang="ru-RU" dirty="0"/>
              <a:t>1 </a:t>
            </a:r>
            <a:r>
              <a:rPr lang="ru-RU" dirty="0" err="1"/>
              <a:t>місце</a:t>
            </a:r>
            <a:r>
              <a:rPr lang="ru-RU" dirty="0"/>
              <a:t> (І </a:t>
            </a:r>
            <a:r>
              <a:rPr lang="ru-RU" dirty="0" err="1"/>
              <a:t>етап</a:t>
            </a:r>
            <a:r>
              <a:rPr lang="ru-RU" dirty="0"/>
              <a:t>), 3 </a:t>
            </a:r>
            <a:r>
              <a:rPr lang="ru-RU" dirty="0" err="1"/>
              <a:t>місце</a:t>
            </a:r>
            <a:r>
              <a:rPr lang="ru-RU" dirty="0"/>
              <a:t> (ІІ </a:t>
            </a:r>
            <a:r>
              <a:rPr lang="ru-RU" dirty="0" err="1"/>
              <a:t>етап</a:t>
            </a:r>
            <a:r>
              <a:rPr lang="ru-RU" dirty="0"/>
              <a:t>), 70 </a:t>
            </a:r>
            <a:r>
              <a:rPr lang="ru-RU" dirty="0" err="1"/>
              <a:t>місце</a:t>
            </a:r>
            <a:r>
              <a:rPr lang="ru-RU" dirty="0"/>
              <a:t> (</a:t>
            </a:r>
            <a:r>
              <a:rPr lang="ru-RU" dirty="0" err="1"/>
              <a:t>півфінал</a:t>
            </a:r>
            <a:r>
              <a:rPr lang="ru-RU" dirty="0"/>
              <a:t>).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5</a:t>
            </a:fld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0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51386"/>
            <a:ext cx="7488832" cy="706408"/>
          </a:xfrm>
        </p:spPr>
        <p:txBody>
          <a:bodyPr>
            <a:noAutofit/>
          </a:bodyPr>
          <a:lstStyle/>
          <a:p>
            <a:r>
              <a:rPr lang="uk-UA" sz="3200" dirty="0"/>
              <a:t>Фахові олімпіади 2021/2022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2837" y="1052736"/>
            <a:ext cx="8034096" cy="2376264"/>
          </a:xfrm>
        </p:spPr>
        <p:txBody>
          <a:bodyPr>
            <a:noAutofit/>
          </a:bodyPr>
          <a:lstStyle/>
          <a:p>
            <a:r>
              <a:rPr lang="uk-UA" sz="2400" dirty="0"/>
              <a:t>У грудні 2021 р. на кафедрі електричних машин 10 студентів взяли участь в олімпіаді з дисципліни «</a:t>
            </a:r>
            <a:r>
              <a:rPr lang="uk-UA" sz="2400" dirty="0" err="1"/>
              <a:t>Тепломасообмін</a:t>
            </a:r>
            <a:r>
              <a:rPr lang="uk-UA" sz="2400" dirty="0"/>
              <a:t>», ще 10 учасників позмагалися з дисципліни «Інженерне </a:t>
            </a:r>
            <a:r>
              <a:rPr lang="uk-UA" sz="2400" dirty="0" err="1"/>
              <a:t>проєктування</a:t>
            </a:r>
            <a:r>
              <a:rPr lang="uk-UA" sz="2400" dirty="0"/>
              <a:t> електричних машин та трансформаторів». З кожної дисципліни визначили по троє переможців.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6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486191F-E7AF-AB07-E41A-0112CE14D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837" y="3523942"/>
            <a:ext cx="7848872" cy="1449422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У квітні 2022 р. на кафедрі теорії та практики перекладу також пройшла олімпіада з фаху, у якій взяли участь 20 студентів, троє з яких посіли призові місця.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72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dirty="0"/>
              <a:t>університетський конкурс студентських наукових робіт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8424936" cy="509868"/>
          </a:xfrm>
        </p:spPr>
        <p:txBody>
          <a:bodyPr>
            <a:noAutofit/>
          </a:bodyPr>
          <a:lstStyle/>
          <a:p>
            <a:r>
              <a:rPr lang="uk-UA" sz="2400" dirty="0"/>
              <a:t>Усього подано </a:t>
            </a:r>
            <a:r>
              <a:rPr lang="uk-UA" sz="2400" dirty="0">
                <a:latin typeface="Arial Black" pitchFamily="34" charset="0"/>
              </a:rPr>
              <a:t>190</a:t>
            </a:r>
            <a:r>
              <a:rPr lang="uk-UA" sz="2400" dirty="0"/>
              <a:t> робіт за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uk-UA" sz="2400" dirty="0"/>
              <a:t>-ма галузевими секціями.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9184278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7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15616" y="3433260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37626" y="4823521"/>
            <a:ext cx="517497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55123" y="4707494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1800" y="2817304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88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EFF71-A500-2E80-5CC8-D321BCF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40960" cy="1162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800" dirty="0"/>
              <a:t>університетський конкурс студентських наукових робіт — </a:t>
            </a:r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uk-UA" sz="2800" dirty="0"/>
              <a:t> переможці</a:t>
            </a: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0F1D16-75CC-DF52-7A72-C8D4A01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A19CCD-A006-4F35-FBC7-35C80D886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7" b="9281"/>
          <a:stretch/>
        </p:blipFill>
        <p:spPr>
          <a:xfrm>
            <a:off x="-7911" y="4203164"/>
            <a:ext cx="9144000" cy="2626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39263B-BE2C-A81B-D8DD-6681E6812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" y="1162050"/>
            <a:ext cx="4427984" cy="29519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63E428-A12B-E35C-D9EF-852FDF623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52" y="1150241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6778"/>
            <a:ext cx="8712968" cy="97997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spc="250" dirty="0"/>
              <a:t>Всеукраїнський </a:t>
            </a:r>
            <a:r>
              <a:rPr lang="uk-UA" sz="2800" dirty="0"/>
              <a:t>конкурс студентських наукових робіт (ІІ етап)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8424936" cy="576064"/>
          </a:xfrm>
        </p:spPr>
        <p:txBody>
          <a:bodyPr>
            <a:noAutofit/>
          </a:bodyPr>
          <a:lstStyle/>
          <a:p>
            <a:r>
              <a:rPr lang="uk-UA" sz="2400" dirty="0"/>
              <a:t>За </a:t>
            </a:r>
            <a:r>
              <a:rPr lang="uk-UA" sz="2400" dirty="0">
                <a:latin typeface="Arial Black" pitchFamily="34" charset="0"/>
              </a:rPr>
              <a:t>33</a:t>
            </a:r>
            <a:r>
              <a:rPr lang="uk-UA" sz="2400" dirty="0"/>
              <a:t> галузевими напрямками відправлено </a:t>
            </a:r>
            <a:r>
              <a:rPr lang="uk-UA" sz="2400" dirty="0">
                <a:latin typeface="Arial Black" pitchFamily="34" charset="0"/>
              </a:rPr>
              <a:t>85</a:t>
            </a:r>
            <a:r>
              <a:rPr lang="uk-UA" sz="2400" dirty="0"/>
              <a:t> робіт.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1727548"/>
              </p:ext>
            </p:extLst>
          </p:nvPr>
        </p:nvGraphicFramePr>
        <p:xfrm>
          <a:off x="251520" y="2133600"/>
          <a:ext cx="8712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F27E-074E-41BF-BF3F-D654F0142F88}" type="slidenum">
              <a:rPr lang="ru-RU" sz="1800" i="1" smtClean="0">
                <a:solidFill>
                  <a:schemeClr val="tx1"/>
                </a:solidFill>
              </a:rPr>
              <a:t>9</a:t>
            </a:fld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115616" y="4408090"/>
            <a:ext cx="538481" cy="572811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621236" y="5024529"/>
            <a:ext cx="708015" cy="576047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30160" y="4454920"/>
            <a:ext cx="576065" cy="576064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ІФФ</a:t>
            </a:r>
            <a:br>
              <a:rPr lang="uk-UA" sz="16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i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7311" y="2893970"/>
            <a:ext cx="664405" cy="64807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ЕТФ</a:t>
            </a:r>
            <a:br>
              <a:rPr lang="uk-UA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28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1490</TotalTime>
  <Words>586</Words>
  <Application>Microsoft Office PowerPoint</Application>
  <PresentationFormat>Экран (4:3)</PresentationFormat>
  <Paragraphs>123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Стан та перспективи залучення студентів до наукової роботи у 2021/2022 н. р.</vt:lpstr>
      <vt:lpstr>Загальна Кількість студентських наукових об’єднань — 122</vt:lpstr>
      <vt:lpstr>Рішення МОН щодо Всеукраїнської студентської олімпіади у 2020, 2021</vt:lpstr>
      <vt:lpstr>Всеукраїнська студентська олімпіада з дисциплін та спеціальностей 2022</vt:lpstr>
      <vt:lpstr>Відбірковий етап студентської першості світу з програмування ІСРС-2021 у південно-східній Європі</vt:lpstr>
      <vt:lpstr>Фахові олімпіади 2021/2022</vt:lpstr>
      <vt:lpstr>університетський конкурс студентських наукових робіт</vt:lpstr>
      <vt:lpstr>університетський конкурс студентських наукових робіт — 93 переможці</vt:lpstr>
      <vt:lpstr>Всеукраїнський конкурс студентських наукових робіт (ІІ етап)</vt:lpstr>
      <vt:lpstr>Лауреати обласного конкурсу для обдарованої молоді у галузі науки 2021</vt:lpstr>
      <vt:lpstr>Наукові керівники лауреатів обласного конкурсу для обдарованої молоді у галузі науки 2021</vt:lpstr>
      <vt:lpstr>Члени журі обласного конкурсу для обдарованої молоді у галузі науки 2021</vt:lpstr>
      <vt:lpstr>Всеукраїнський конкурс наукових робіт «Соціально-відповідальне ведення бізнесу — складова сталого розвитку» з нагоди 30-ї річниці Незалежності України</vt:lpstr>
      <vt:lpstr>Науково-практична конференція «Тиждень науки — 2022»</vt:lpstr>
      <vt:lpstr>Студентські публікації у 2021 році</vt:lpstr>
      <vt:lpstr>Заохочення студентів за участь у науково-інноваційній діяльності</vt:lpstr>
      <vt:lpstr>Дякую за увагу!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та перспективи залучення студентів до наукової роботи у 2020/2021 н. р.</dc:title>
  <dc:creator>user</dc:creator>
  <cp:lastModifiedBy>User</cp:lastModifiedBy>
  <cp:revision>112</cp:revision>
  <dcterms:created xsi:type="dcterms:W3CDTF">2021-06-04T08:38:07Z</dcterms:created>
  <dcterms:modified xsi:type="dcterms:W3CDTF">2022-05-12T07:02:14Z</dcterms:modified>
</cp:coreProperties>
</file>