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9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2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3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4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5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6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7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8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9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20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21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22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23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24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5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6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7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8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9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30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31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32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33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charts/chart34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3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94" r:id="rId2"/>
  </p:sldMasterIdLst>
  <p:notesMasterIdLst>
    <p:notesMasterId r:id="rId40"/>
  </p:notesMasterIdLst>
  <p:handoutMasterIdLst>
    <p:handoutMasterId r:id="rId41"/>
  </p:handoutMasterIdLst>
  <p:sldIdLst>
    <p:sldId id="256" r:id="rId3"/>
    <p:sldId id="286" r:id="rId4"/>
    <p:sldId id="339" r:id="rId5"/>
    <p:sldId id="295" r:id="rId6"/>
    <p:sldId id="340" r:id="rId7"/>
    <p:sldId id="302" r:id="rId8"/>
    <p:sldId id="297" r:id="rId9"/>
    <p:sldId id="341" r:id="rId10"/>
    <p:sldId id="303" r:id="rId11"/>
    <p:sldId id="309" r:id="rId12"/>
    <p:sldId id="321" r:id="rId13"/>
    <p:sldId id="322" r:id="rId14"/>
    <p:sldId id="308" r:id="rId15"/>
    <p:sldId id="310" r:id="rId16"/>
    <p:sldId id="323" r:id="rId17"/>
    <p:sldId id="325" r:id="rId18"/>
    <p:sldId id="324" r:id="rId19"/>
    <p:sldId id="326" r:id="rId20"/>
    <p:sldId id="305" r:id="rId21"/>
    <p:sldId id="311" r:id="rId22"/>
    <p:sldId id="327" r:id="rId23"/>
    <p:sldId id="328" r:id="rId24"/>
    <p:sldId id="306" r:id="rId25"/>
    <p:sldId id="312" r:id="rId26"/>
    <p:sldId id="335" r:id="rId27"/>
    <p:sldId id="336" r:id="rId28"/>
    <p:sldId id="307" r:id="rId29"/>
    <p:sldId id="313" r:id="rId30"/>
    <p:sldId id="329" r:id="rId31"/>
    <p:sldId id="332" r:id="rId32"/>
    <p:sldId id="330" r:id="rId33"/>
    <p:sldId id="333" r:id="rId34"/>
    <p:sldId id="331" r:id="rId35"/>
    <p:sldId id="334" r:id="rId36"/>
    <p:sldId id="301" r:id="rId37"/>
    <p:sldId id="337" r:id="rId38"/>
    <p:sldId id="338" r:id="rId39"/>
  </p:sldIdLst>
  <p:sldSz cx="9144000" cy="6858000" type="screen4x3"/>
  <p:notesSz cx="6797675" cy="9872663"/>
  <p:defaultTextStyle>
    <a:defPPr>
      <a:defRPr lang="en-US"/>
    </a:defPPr>
    <a:lvl1pPr marL="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AC1B1"/>
    <a:srgbClr val="FF0101"/>
    <a:srgbClr val="FE8888"/>
    <a:srgbClr val="FF65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26" autoAdjust="0"/>
    <p:restoredTop sz="94704" autoAdjust="0"/>
  </p:normalViewPr>
  <p:slideViewPr>
    <p:cSldViewPr>
      <p:cViewPr varScale="1">
        <p:scale>
          <a:sx n="66" d="100"/>
          <a:sy n="66" d="100"/>
        </p:scale>
        <p:origin x="1236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0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1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2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3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4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5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6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7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8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9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0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1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2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3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4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5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6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7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8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9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0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3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1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3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2.xlsx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3.xlsx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4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2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solidFill>
            <a:schemeClr val="bg1">
              <a:lumMod val="95000"/>
            </a:schemeClr>
          </a:solidFill>
        </a:ln>
        <a:effectLst/>
        <a:sp3d>
          <a:contourClr>
            <a:schemeClr val="bg1">
              <a:lumMod val="95000"/>
            </a:schemeClr>
          </a:contourClr>
        </a:sp3d>
      </c:spPr>
    </c:sideWall>
    <c:backWall>
      <c:thickness val="0"/>
      <c:spPr>
        <a:noFill/>
        <a:ln>
          <a:solidFill>
            <a:schemeClr val="bg1">
              <a:lumMod val="95000"/>
            </a:schemeClr>
          </a:solidFill>
        </a:ln>
        <a:effectLst/>
        <a:scene3d>
          <a:camera prst="orthographicFront"/>
          <a:lightRig rig="threePt" dir="t"/>
        </a:scene3d>
        <a:sp3d>
          <a:contourClr>
            <a:schemeClr val="bg1">
              <a:lumMod val="95000"/>
            </a:schemeClr>
          </a:contourClr>
        </a:sp3d>
      </c:spPr>
    </c:backWall>
    <c:plotArea>
      <c:layout>
        <c:manualLayout>
          <c:layoutTarget val="inner"/>
          <c:xMode val="edge"/>
          <c:yMode val="edge"/>
          <c:x val="8.6716039259654562E-4"/>
          <c:y val="9.1790480706414546E-2"/>
          <c:w val="0.96080682393314365"/>
          <c:h val="0.87879223610690338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Найвищий конкурс</c:v>
                </c:pt>
              </c:strCache>
            </c:strRef>
          </c:tx>
          <c:spPr>
            <a:solidFill>
              <a:schemeClr val="accent1"/>
            </a:solidFill>
            <a:ln w="25400">
              <a:solidFill>
                <a:schemeClr val="lt1"/>
              </a:solidFill>
            </a:ln>
            <a:effectLst/>
            <a:sp3d contourW="25400">
              <a:contourClr>
                <a:schemeClr val="lt1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2D61-47A1-A918-A9BD2DEBA2B8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6-2D61-47A1-A918-A9BD2DEBA2B8}"/>
              </c:ext>
            </c:extLst>
          </c:dPt>
          <c:dPt>
            <c:idx val="2"/>
            <c:invertIfNegative val="0"/>
            <c:bubble3D val="0"/>
            <c:spPr>
              <a:solidFill>
                <a:srgbClr val="FF010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2D61-47A1-A918-A9BD2DEBA2B8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2D61-47A1-A918-A9BD2DEBA2B8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2D61-47A1-A918-A9BD2DEBA2B8}"/>
              </c:ext>
            </c:extLst>
          </c:dPt>
          <c:dPt>
            <c:idx val="5"/>
            <c:invertIfNegative val="0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2-2D61-47A1-A918-A9BD2DEBA2B8}"/>
              </c:ext>
            </c:extLst>
          </c:dPt>
          <c:dLbls>
            <c:dLbl>
              <c:idx val="0"/>
              <c:layout>
                <c:manualLayout>
                  <c:x val="-1.3472807634950588E-2"/>
                  <c:y val="7.8414616499804871E-2"/>
                </c:manualLayout>
              </c:layout>
              <c:tx>
                <c:rich>
                  <a:bodyPr/>
                  <a:lstStyle/>
                  <a:p>
                    <a:fld id="{F949E97C-A621-4E93-971B-0EC542B74BB0}" type="VALUE">
                      <a:rPr lang="en-US">
                        <a:solidFill>
                          <a:schemeClr val="tx1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2D61-47A1-A918-A9BD2DEBA2B8}"/>
                </c:ext>
              </c:extLst>
            </c:dLbl>
            <c:dLbl>
              <c:idx val="1"/>
              <c:layout>
                <c:manualLayout>
                  <c:x val="-2.3579596419322987E-3"/>
                  <c:y val="6.7893263002895096E-2"/>
                </c:manualLayout>
              </c:layout>
              <c:tx>
                <c:rich>
                  <a:bodyPr/>
                  <a:lstStyle/>
                  <a:p>
                    <a:fld id="{EA7C0D3A-5010-418C-99D6-D644E6FDC9B9}" type="VALUE">
                      <a:rPr lang="en-US">
                        <a:solidFill>
                          <a:schemeClr val="tx1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2D61-47A1-A918-A9BD2DEBA2B8}"/>
                </c:ext>
              </c:extLst>
            </c:dLbl>
            <c:dLbl>
              <c:idx val="2"/>
              <c:layout>
                <c:manualLayout>
                  <c:x val="2.4463092897728492E-3"/>
                  <c:y val="6.693025413180712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defRPr>
                    </a:pPr>
                    <a:fld id="{6C3850B9-DAA6-416F-8D78-2446CB736548}" type="VALUE">
                      <a:rPr lang="en-US" b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rPr>
                      <a:pPr>
                        <a:defRPr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defRPr>
                      </a:pPr>
                      <a:t>[ЗНАЧЕНИЕ]</a:t>
                    </a:fld>
                    <a:endParaRPr lang="ru-RU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8768567712235951E-2"/>
                      <c:h val="4.1309273431117642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2D61-47A1-A918-A9BD2DEBA2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Економіко-гуманітарний напрям</c:v>
                </c:pt>
                <c:pt idx="1">
                  <c:v>Комп`ютерний напрям</c:v>
                </c:pt>
                <c:pt idx="2">
                  <c:v>Інженерно-технічний напрям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17.630000000000017</c:v>
                </c:pt>
                <c:pt idx="1">
                  <c:v>5</c:v>
                </c:pt>
                <c:pt idx="2">
                  <c:v>4.5999999999999996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D61-47A1-A918-A9BD2DEBA2B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Найнищий конкурс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 w="25400">
              <a:solidFill>
                <a:schemeClr val="lt1"/>
              </a:solidFill>
            </a:ln>
            <a:effectLst/>
            <a:sp3d contourW="25400">
              <a:contourClr>
                <a:schemeClr val="lt1"/>
              </a:contourClr>
            </a:sp3d>
          </c:spPr>
          <c:invertIfNegative val="0"/>
          <c:dPt>
            <c:idx val="1"/>
            <c:invertIfNegative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EA83-431E-94E7-8CBB60B0A4F4}"/>
              </c:ext>
            </c:extLst>
          </c:dPt>
          <c:dPt>
            <c:idx val="2"/>
            <c:invertIfNegative val="0"/>
            <c:bubble3D val="0"/>
            <c:spPr>
              <a:solidFill>
                <a:srgbClr val="FE8888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E-EA83-431E-94E7-8CBB60B0A4F4}"/>
              </c:ext>
            </c:extLst>
          </c:dPt>
          <c:dLbls>
            <c:dLbl>
              <c:idx val="0"/>
              <c:layout>
                <c:manualLayout>
                  <c:x val="-2.8643576063276249E-3"/>
                  <c:y val="5.2698292603710763E-2"/>
                </c:manualLayout>
              </c:layout>
              <c:tx>
                <c:rich>
                  <a:bodyPr/>
                  <a:lstStyle/>
                  <a:p>
                    <a:fld id="{3EAE2CD1-5519-44CE-9E9E-60761491B3C5}" type="VALUE">
                      <a:rPr lang="en-US">
                        <a:solidFill>
                          <a:schemeClr val="tx1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EA83-431E-94E7-8CBB60B0A4F4}"/>
                </c:ext>
              </c:extLst>
            </c:dLbl>
            <c:dLbl>
              <c:idx val="1"/>
              <c:layout>
                <c:manualLayout>
                  <c:x val="-4.5717639745742163E-4"/>
                  <c:y val="7.248277404888466E-2"/>
                </c:manualLayout>
              </c:layout>
              <c:tx>
                <c:rich>
                  <a:bodyPr/>
                  <a:lstStyle/>
                  <a:p>
                    <a:fld id="{69625FAE-5E42-4E67-B846-5C51D88EF88B}" type="VALUE">
                      <a:rPr lang="en-US">
                        <a:solidFill>
                          <a:schemeClr val="tx1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EA83-431E-94E7-8CBB60B0A4F4}"/>
                </c:ext>
              </c:extLst>
            </c:dLbl>
            <c:dLbl>
              <c:idx val="2"/>
              <c:layout>
                <c:manualLayout>
                  <c:x val="8.4556263251643823E-3"/>
                  <c:y val="1.2029951107846978E-2"/>
                </c:manualLayout>
              </c:layout>
              <c:tx>
                <c:rich>
                  <a:bodyPr/>
                  <a:lstStyle/>
                  <a:p>
                    <a:fld id="{687427E7-F2CC-413E-B86E-F74F51147B8B}" type="VALUE">
                      <a:rPr lang="en-US">
                        <a:solidFill>
                          <a:schemeClr val="tx1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E-EA83-431E-94E7-8CBB60B0A4F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Економіко-гуманітарний напрям</c:v>
                </c:pt>
                <c:pt idx="1">
                  <c:v>Комп`ютерний напрям</c:v>
                </c:pt>
                <c:pt idx="2">
                  <c:v>Інженерно-технічний напрям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1.9</c:v>
                </c:pt>
                <c:pt idx="1">
                  <c:v>3.3899999999999997</c:v>
                </c:pt>
                <c:pt idx="2">
                  <c:v>0.67000000000000082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EA83-431E-94E7-8CBB60B0A4F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96693248"/>
        <c:axId val="96707328"/>
        <c:axId val="0"/>
      </c:bar3DChart>
      <c:catAx>
        <c:axId val="96693248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one"/>
        <c:crossAx val="96707328"/>
        <c:crosses val="autoZero"/>
        <c:auto val="1"/>
        <c:lblAlgn val="ctr"/>
        <c:lblOffset val="100"/>
        <c:noMultiLvlLbl val="0"/>
      </c:catAx>
      <c:valAx>
        <c:axId val="967073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966932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836363473331087E-2"/>
          <c:y val="8.428357896376773E-2"/>
          <c:w val="0.88937523023577236"/>
          <c:h val="0.69602946415915556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Держзамовлення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1"/>
              <c:layout>
                <c:manualLayout>
                  <c:x val="1.5678253595628459E-2"/>
                  <c:y val="-2.02723324483742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174F-4BF2-98C9-400618B94DE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3"/>
                <c:pt idx="0">
                  <c:v>ДВЗ</c:v>
                </c:pt>
                <c:pt idx="1">
                  <c:v>ТТ</c:v>
                </c:pt>
                <c:pt idx="2">
                  <c:v>Автм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3"/>
                <c:pt idx="0">
                  <c:v>10</c:v>
                </c:pt>
                <c:pt idx="1">
                  <c:v>64</c:v>
                </c:pt>
                <c:pt idx="2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64-4D50-A481-13666E28F72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 контрактом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1"/>
              <c:layout>
                <c:manualLayout>
                  <c:x val="9.4069521573770746E-3"/>
                  <c:y val="-1.62178659586993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174F-4BF2-98C9-400618B94DE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3"/>
                <c:pt idx="0">
                  <c:v>ДВЗ</c:v>
                </c:pt>
                <c:pt idx="1">
                  <c:v>ТТ</c:v>
                </c:pt>
                <c:pt idx="2">
                  <c:v>Автм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3"/>
                <c:pt idx="0">
                  <c:v>17</c:v>
                </c:pt>
                <c:pt idx="1">
                  <c:v>124</c:v>
                </c:pt>
                <c:pt idx="2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64-4D50-A481-13666E28F72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Разом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>
              <a:contourClr>
                <a:schemeClr val="tx1"/>
              </a:contourClr>
            </a:sp3d>
          </c:spPr>
          <c:invertIfNegative val="0"/>
          <c:dLbls>
            <c:dLbl>
              <c:idx val="0"/>
              <c:layout>
                <c:manualLayout>
                  <c:x val="-1.8813904314754149E-2"/>
                  <c:y val="4.054466489674844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174F-4BF2-98C9-400618B94DE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3"/>
                <c:pt idx="0">
                  <c:v>ДВЗ</c:v>
                </c:pt>
                <c:pt idx="1">
                  <c:v>ТТ</c:v>
                </c:pt>
                <c:pt idx="2">
                  <c:v>Автм</c:v>
                </c:pt>
              </c:strCache>
            </c:strRef>
          </c:cat>
          <c:val>
            <c:numRef>
              <c:f>Лист1!$D$2:$D$9</c:f>
              <c:numCache>
                <c:formatCode>General</c:formatCode>
                <c:ptCount val="3"/>
                <c:pt idx="0">
                  <c:v>27</c:v>
                </c:pt>
                <c:pt idx="1">
                  <c:v>188</c:v>
                </c:pt>
                <c:pt idx="2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2F-45CC-AA81-393EC533BC9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139290880"/>
        <c:axId val="139304960"/>
        <c:axId val="139012736"/>
      </c:bar3DChart>
      <c:catAx>
        <c:axId val="139290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9304960"/>
        <c:crosses val="autoZero"/>
        <c:auto val="1"/>
        <c:lblAlgn val="ctr"/>
        <c:lblOffset val="100"/>
        <c:noMultiLvlLbl val="0"/>
      </c:catAx>
      <c:valAx>
        <c:axId val="1393049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 sz="1800" b="0" i="0" dirty="0">
                    <a:solidFill>
                      <a:schemeClr val="tx1"/>
                    </a:solidFill>
                  </a:rPr>
                  <a:t>Кількість зарахованих</a:t>
                </a:r>
              </a:p>
            </c:rich>
          </c:tx>
          <c:layout>
            <c:manualLayout>
              <c:xMode val="edge"/>
              <c:yMode val="edge"/>
              <c:x val="5.187332126495749E-3"/>
              <c:y val="0.238921212285603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9290880"/>
        <c:crosses val="autoZero"/>
        <c:crossBetween val="between"/>
      </c:valAx>
      <c:serAx>
        <c:axId val="139012736"/>
        <c:scaling>
          <c:orientation val="minMax"/>
        </c:scaling>
        <c:delete val="1"/>
        <c:axPos val="b"/>
        <c:majorTickMark val="out"/>
        <c:minorTickMark val="none"/>
        <c:tickLblPos val="none"/>
        <c:crossAx val="139304960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490714276543654"/>
          <c:y val="0.873968665039773"/>
          <c:w val="0.65549419075760151"/>
          <c:h val="9.24474083005111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836363473331059E-2"/>
          <c:y val="9.7271976240366056E-2"/>
          <c:w val="0.86272219912320292"/>
          <c:h val="0.70530341589952561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Держзамовлення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3"/>
                <c:pt idx="0">
                  <c:v>ТТ</c:v>
                </c:pt>
                <c:pt idx="1">
                  <c:v>Автм</c:v>
                </c:pt>
                <c:pt idx="2">
                  <c:v>ДВЗ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3"/>
                <c:pt idx="0">
                  <c:v>37</c:v>
                </c:pt>
                <c:pt idx="1">
                  <c:v>4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64-4D50-A481-13666E28F72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 контрактом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3"/>
                <c:pt idx="0">
                  <c:v>ТТ</c:v>
                </c:pt>
                <c:pt idx="1">
                  <c:v>Автм</c:v>
                </c:pt>
                <c:pt idx="2">
                  <c:v>ДВЗ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3"/>
                <c:pt idx="0">
                  <c:v>38</c:v>
                </c:pt>
                <c:pt idx="1">
                  <c:v>2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64-4D50-A481-13666E28F72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Разом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3"/>
                <c:pt idx="0">
                  <c:v>ТТ</c:v>
                </c:pt>
                <c:pt idx="1">
                  <c:v>Автм</c:v>
                </c:pt>
                <c:pt idx="2">
                  <c:v>ДВЗ</c:v>
                </c:pt>
              </c:strCache>
            </c:strRef>
          </c:cat>
          <c:val>
            <c:numRef>
              <c:f>Лист1!$D$2:$D$9</c:f>
              <c:numCache>
                <c:formatCode>General</c:formatCode>
                <c:ptCount val="3"/>
                <c:pt idx="0">
                  <c:v>75</c:v>
                </c:pt>
                <c:pt idx="1">
                  <c:v>6</c:v>
                </c:pt>
                <c:pt idx="2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2F-45CC-AA81-393EC533BC9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139445760"/>
        <c:axId val="139447296"/>
        <c:axId val="139441024"/>
      </c:bar3DChart>
      <c:catAx>
        <c:axId val="139445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9447296"/>
        <c:crosses val="autoZero"/>
        <c:auto val="1"/>
        <c:lblAlgn val="ctr"/>
        <c:lblOffset val="100"/>
        <c:noMultiLvlLbl val="0"/>
      </c:catAx>
      <c:valAx>
        <c:axId val="139447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 sz="1800" b="0" dirty="0">
                    <a:solidFill>
                      <a:schemeClr val="tx1"/>
                    </a:solidFill>
                  </a:rPr>
                  <a:t>Кількість зарахованих</a:t>
                </a:r>
              </a:p>
            </c:rich>
          </c:tx>
          <c:layout>
            <c:manualLayout>
              <c:xMode val="edge"/>
              <c:yMode val="edge"/>
              <c:x val="5.187332126495749E-3"/>
              <c:y val="0.23892121228560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39445760"/>
        <c:crosses val="autoZero"/>
        <c:crossBetween val="between"/>
      </c:valAx>
      <c:serAx>
        <c:axId val="139441024"/>
        <c:scaling>
          <c:orientation val="minMax"/>
        </c:scaling>
        <c:delete val="1"/>
        <c:axPos val="b"/>
        <c:majorTickMark val="out"/>
        <c:minorTickMark val="none"/>
        <c:tickLblPos val="none"/>
        <c:crossAx val="139447296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847837981174281"/>
          <c:y val="0.89627446536073951"/>
          <c:w val="0.65549419075760151"/>
          <c:h val="9.24474083005111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836363473331059E-2"/>
          <c:y val="0.10849121339459013"/>
          <c:w val="0.86272219912320292"/>
          <c:h val="0.73594486233555934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Держзамовлення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4"/>
              <c:layout>
                <c:manualLayout>
                  <c:x val="1.567825359562846E-3"/>
                  <c:y val="4.70972657181747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D41-4D5C-9B79-A5F87B2F9F15}"/>
                </c:ext>
              </c:extLst>
            </c:dLbl>
            <c:dLbl>
              <c:idx val="5"/>
              <c:layout>
                <c:manualLayout>
                  <c:x val="3.1356507191256915E-3"/>
                  <c:y val="4.70972657181747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D41-4D5C-9B79-A5F87B2F9F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3"/>
                <c:pt idx="0">
                  <c:v>МТЛВ</c:v>
                </c:pt>
                <c:pt idx="1">
                  <c:v>ФМ</c:v>
                </c:pt>
                <c:pt idx="2">
                  <c:v>ІТЗ та МК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3"/>
                <c:pt idx="0">
                  <c:v>10</c:v>
                </c:pt>
                <c:pt idx="1">
                  <c:v>13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64-4D50-A481-13666E28F72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 контрактом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5"/>
              <c:layout>
                <c:manualLayout>
                  <c:x val="1.0974777516939921E-2"/>
                  <c:y val="-1.88389062872699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D41-4D5C-9B79-A5F87B2F9F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3"/>
                <c:pt idx="0">
                  <c:v>МТЛВ</c:v>
                </c:pt>
                <c:pt idx="1">
                  <c:v>ФМ</c:v>
                </c:pt>
                <c:pt idx="2">
                  <c:v>ІТЗ та МК</c:v>
                </c:pt>
              </c:strCache>
            </c:strRef>
          </c:cat>
          <c:val>
            <c:numRef>
              <c:f>Лист1!$C$2:$C$12</c:f>
              <c:numCache>
                <c:formatCode>General</c:formatCode>
                <c:ptCount val="3"/>
                <c:pt idx="0">
                  <c:v>93</c:v>
                </c:pt>
                <c:pt idx="1">
                  <c:v>55</c:v>
                </c:pt>
                <c:pt idx="2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64-4D50-A481-13666E28F72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Разом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3"/>
                <c:pt idx="0">
                  <c:v>МТЛВ</c:v>
                </c:pt>
                <c:pt idx="1">
                  <c:v>ФМ</c:v>
                </c:pt>
                <c:pt idx="2">
                  <c:v>ІТЗ та МК</c:v>
                </c:pt>
              </c:strCache>
            </c:strRef>
          </c:cat>
          <c:val>
            <c:numRef>
              <c:f>Лист1!$D$2:$D$12</c:f>
              <c:numCache>
                <c:formatCode>General</c:formatCode>
                <c:ptCount val="3"/>
                <c:pt idx="0">
                  <c:v>103</c:v>
                </c:pt>
                <c:pt idx="1">
                  <c:v>68</c:v>
                </c:pt>
                <c:pt idx="2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2F-45CC-AA81-393EC533BC9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146338176"/>
        <c:axId val="146339712"/>
        <c:axId val="147096000"/>
      </c:bar3DChart>
      <c:catAx>
        <c:axId val="146338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6339712"/>
        <c:crosses val="autoZero"/>
        <c:auto val="1"/>
        <c:lblAlgn val="ctr"/>
        <c:lblOffset val="100"/>
        <c:noMultiLvlLbl val="0"/>
      </c:catAx>
      <c:valAx>
        <c:axId val="146339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 sz="1600"/>
                  <a:t>Кількість зарахованих</a:t>
                </a:r>
              </a:p>
            </c:rich>
          </c:tx>
          <c:layout>
            <c:manualLayout>
              <c:xMode val="edge"/>
              <c:yMode val="edge"/>
              <c:x val="5.187332126495749E-3"/>
              <c:y val="0.23892121228560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6338176"/>
        <c:crosses val="autoZero"/>
        <c:crossBetween val="between"/>
      </c:valAx>
      <c:serAx>
        <c:axId val="147096000"/>
        <c:scaling>
          <c:orientation val="minMax"/>
        </c:scaling>
        <c:delete val="1"/>
        <c:axPos val="b"/>
        <c:majorTickMark val="out"/>
        <c:minorTickMark val="none"/>
        <c:tickLblPos val="none"/>
        <c:crossAx val="146339712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847837981174281"/>
          <c:y val="0.89627446536073951"/>
          <c:w val="0.65549419075760151"/>
          <c:h val="9.24474083005111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RU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836363473331059E-2"/>
          <c:y val="9.7271976240366056E-2"/>
          <c:w val="0.86272219912320292"/>
          <c:h val="0.73606550176595276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Держзамовлення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4"/>
              <c:layout>
                <c:manualLayout>
                  <c:x val="-1.5678253595629032E-3"/>
                  <c:y val="-3.76778125745399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D41-4D5C-9B79-A5F87B2F9F15}"/>
                </c:ext>
              </c:extLst>
            </c:dLbl>
            <c:dLbl>
              <c:idx val="5"/>
              <c:layout>
                <c:manualLayout>
                  <c:x val="3.1356507191256915E-3"/>
                  <c:y val="4.70972657181747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D41-4D5C-9B79-A5F87B2F9F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3"/>
                <c:pt idx="0">
                  <c:v>МТЛВ</c:v>
                </c:pt>
                <c:pt idx="1">
                  <c:v>ФМ</c:v>
                </c:pt>
                <c:pt idx="2">
                  <c:v>ІТЗ та МК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3"/>
                <c:pt idx="0">
                  <c:v>4</c:v>
                </c:pt>
                <c:pt idx="1">
                  <c:v>7</c:v>
                </c:pt>
                <c:pt idx="2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64-4D50-A481-13666E28F72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 контрактом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0"/>
              <c:layout>
                <c:manualLayout>
                  <c:x val="7.0835054941229894E-3"/>
                  <c:y val="-4.101611448857180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282F-4181-A616-2A8DEFACA229}"/>
                </c:ext>
              </c:extLst>
            </c:dLbl>
            <c:dLbl>
              <c:idx val="1"/>
              <c:layout>
                <c:manualLayout>
                  <c:x val="1.5583712087070673E-2"/>
                  <c:y val="-1.23048343465713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282F-4181-A616-2A8DEFACA229}"/>
                </c:ext>
              </c:extLst>
            </c:dLbl>
            <c:dLbl>
              <c:idx val="2"/>
              <c:layout>
                <c:manualLayout>
                  <c:x val="2.1250516482369249E-2"/>
                  <c:y val="-1.43556400709999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282F-4181-A616-2A8DEFACA229}"/>
                </c:ext>
              </c:extLst>
            </c:dLbl>
            <c:dLbl>
              <c:idx val="5"/>
              <c:layout>
                <c:manualLayout>
                  <c:x val="1.0974777516939921E-2"/>
                  <c:y val="-1.88389062872699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D41-4D5C-9B79-A5F87B2F9F15}"/>
                </c:ext>
              </c:extLst>
            </c:dLbl>
            <c:dLbl>
              <c:idx val="8"/>
              <c:layout>
                <c:manualLayout>
                  <c:x val="-1.1497253152878106E-16"/>
                  <c:y val="-1.88389062872699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746-4C10-A45F-BA6A4CBE3F25}"/>
                </c:ext>
              </c:extLst>
            </c:dLbl>
            <c:dLbl>
              <c:idx val="9"/>
              <c:layout>
                <c:manualLayout>
                  <c:x val="1.8813904314754149E-2"/>
                  <c:y val="-9.419453143634966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746-4C10-A45F-BA6A4CBE3F2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3"/>
                <c:pt idx="0">
                  <c:v>МТЛВ</c:v>
                </c:pt>
                <c:pt idx="1">
                  <c:v>ФМ</c:v>
                </c:pt>
                <c:pt idx="2">
                  <c:v>ІТЗ та МК</c:v>
                </c:pt>
              </c:strCache>
            </c:strRef>
          </c:cat>
          <c:val>
            <c:numRef>
              <c:f>Лист1!$C$2:$C$12</c:f>
              <c:numCache>
                <c:formatCode>General</c:formatCode>
                <c:ptCount val="3"/>
                <c:pt idx="0">
                  <c:v>8</c:v>
                </c:pt>
                <c:pt idx="1">
                  <c:v>11</c:v>
                </c:pt>
                <c:pt idx="2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64-4D50-A481-13666E28F72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Разом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3"/>
                <c:pt idx="0">
                  <c:v>МТЛВ</c:v>
                </c:pt>
                <c:pt idx="1">
                  <c:v>ФМ</c:v>
                </c:pt>
                <c:pt idx="2">
                  <c:v>ІТЗ та МК</c:v>
                </c:pt>
              </c:strCache>
            </c:strRef>
          </c:cat>
          <c:val>
            <c:numRef>
              <c:f>Лист1!$D$2:$D$12</c:f>
              <c:numCache>
                <c:formatCode>General</c:formatCode>
                <c:ptCount val="3"/>
                <c:pt idx="0">
                  <c:v>12</c:v>
                </c:pt>
                <c:pt idx="1">
                  <c:v>18</c:v>
                </c:pt>
                <c:pt idx="2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2F-45CC-AA81-393EC533BC9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147546112"/>
        <c:axId val="147547648"/>
        <c:axId val="146334592"/>
      </c:bar3DChart>
      <c:catAx>
        <c:axId val="1475461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7547648"/>
        <c:crosses val="autoZero"/>
        <c:auto val="1"/>
        <c:lblAlgn val="ctr"/>
        <c:lblOffset val="100"/>
        <c:noMultiLvlLbl val="0"/>
      </c:catAx>
      <c:valAx>
        <c:axId val="1475476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 sz="1800" b="0" dirty="0">
                    <a:solidFill>
                      <a:schemeClr val="tx1"/>
                    </a:solidFill>
                  </a:rPr>
                  <a:t>Кількість зарахованих</a:t>
                </a:r>
              </a:p>
            </c:rich>
          </c:tx>
          <c:layout>
            <c:manualLayout>
              <c:xMode val="edge"/>
              <c:yMode val="edge"/>
              <c:x val="5.187332126495749E-3"/>
              <c:y val="0.23892121228560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7546112"/>
        <c:crosses val="autoZero"/>
        <c:crossBetween val="between"/>
      </c:valAx>
      <c:serAx>
        <c:axId val="146334592"/>
        <c:scaling>
          <c:orientation val="minMax"/>
        </c:scaling>
        <c:delete val="1"/>
        <c:axPos val="b"/>
        <c:majorTickMark val="out"/>
        <c:minorTickMark val="none"/>
        <c:tickLblPos val="none"/>
        <c:crossAx val="147547648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847837981174281"/>
          <c:y val="0.89627446536073951"/>
          <c:w val="0.65549419075760151"/>
          <c:h val="9.24474083005111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836363473331059E-2"/>
          <c:y val="2.5493841271548832E-2"/>
          <c:w val="0.86272219912320292"/>
          <c:h val="0.85421603481966057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Держзамовлення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4"/>
              <c:layout>
                <c:manualLayout>
                  <c:x val="1.567825359562846E-3"/>
                  <c:y val="4.70972657181747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D41-4D5C-9B79-A5F87B2F9F15}"/>
                </c:ext>
              </c:extLst>
            </c:dLbl>
            <c:dLbl>
              <c:idx val="5"/>
              <c:layout>
                <c:manualLayout>
                  <c:x val="3.1356507191256915E-3"/>
                  <c:y val="4.70972657181747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D41-4D5C-9B79-A5F87B2F9F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4"/>
                <c:pt idx="0">
                  <c:v>ЕПА</c:v>
                </c:pt>
                <c:pt idx="1">
                  <c:v>ЕПП</c:v>
                </c:pt>
                <c:pt idx="2">
                  <c:v>ЕМ</c:v>
                </c:pt>
                <c:pt idx="3">
                  <c:v>ЕЕА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4"/>
                <c:pt idx="0">
                  <c:v>33</c:v>
                </c:pt>
                <c:pt idx="1">
                  <c:v>24</c:v>
                </c:pt>
                <c:pt idx="2">
                  <c:v>48</c:v>
                </c:pt>
                <c:pt idx="3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64-4D50-A481-13666E28F72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 контрактом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5"/>
              <c:layout>
                <c:manualLayout>
                  <c:x val="1.0974777516939921E-2"/>
                  <c:y val="-1.88389062872699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D41-4D5C-9B79-A5F87B2F9F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4"/>
                <c:pt idx="0">
                  <c:v>ЕПА</c:v>
                </c:pt>
                <c:pt idx="1">
                  <c:v>ЕПП</c:v>
                </c:pt>
                <c:pt idx="2">
                  <c:v>ЕМ</c:v>
                </c:pt>
                <c:pt idx="3">
                  <c:v>ЕЕА</c:v>
                </c:pt>
              </c:strCache>
            </c:strRef>
          </c:cat>
          <c:val>
            <c:numRef>
              <c:f>Лист1!$C$2:$C$12</c:f>
              <c:numCache>
                <c:formatCode>General</c:formatCode>
                <c:ptCount val="4"/>
                <c:pt idx="0">
                  <c:v>65</c:v>
                </c:pt>
                <c:pt idx="1">
                  <c:v>31</c:v>
                </c:pt>
                <c:pt idx="2">
                  <c:v>153</c:v>
                </c:pt>
                <c:pt idx="3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64-4D50-A481-13666E28F72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Разом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4"/>
                <c:pt idx="0">
                  <c:v>ЕПА</c:v>
                </c:pt>
                <c:pt idx="1">
                  <c:v>ЕПП</c:v>
                </c:pt>
                <c:pt idx="2">
                  <c:v>ЕМ</c:v>
                </c:pt>
                <c:pt idx="3">
                  <c:v>ЕЕА</c:v>
                </c:pt>
              </c:strCache>
            </c:strRef>
          </c:cat>
          <c:val>
            <c:numRef>
              <c:f>Лист1!$D$2:$D$12</c:f>
              <c:numCache>
                <c:formatCode>General</c:formatCode>
                <c:ptCount val="4"/>
                <c:pt idx="0">
                  <c:v>98</c:v>
                </c:pt>
                <c:pt idx="1">
                  <c:v>55</c:v>
                </c:pt>
                <c:pt idx="2">
                  <c:v>201</c:v>
                </c:pt>
                <c:pt idx="3">
                  <c:v>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2F-45CC-AA81-393EC533BC9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147342464"/>
        <c:axId val="147344000"/>
        <c:axId val="147911552"/>
      </c:bar3DChart>
      <c:catAx>
        <c:axId val="147342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7344000"/>
        <c:crosses val="autoZero"/>
        <c:auto val="1"/>
        <c:lblAlgn val="ctr"/>
        <c:lblOffset val="100"/>
        <c:noMultiLvlLbl val="0"/>
      </c:catAx>
      <c:valAx>
        <c:axId val="1473440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 sz="1600"/>
                  <a:t>Кількість зарахованих</a:t>
                </a:r>
              </a:p>
            </c:rich>
          </c:tx>
          <c:layout>
            <c:manualLayout>
              <c:xMode val="edge"/>
              <c:yMode val="edge"/>
              <c:x val="5.187332126495749E-3"/>
              <c:y val="0.23892121228560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7342464"/>
        <c:crosses val="autoZero"/>
        <c:crossBetween val="between"/>
      </c:valAx>
      <c:serAx>
        <c:axId val="147911552"/>
        <c:scaling>
          <c:orientation val="minMax"/>
        </c:scaling>
        <c:delete val="1"/>
        <c:axPos val="b"/>
        <c:majorTickMark val="out"/>
        <c:minorTickMark val="none"/>
        <c:tickLblPos val="none"/>
        <c:crossAx val="147344000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847837981174281"/>
          <c:y val="0.89627446536073951"/>
          <c:w val="0.65549419075760151"/>
          <c:h val="9.24474083005111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RU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836363473331059E-2"/>
          <c:y val="9.7271976240366056E-2"/>
          <c:w val="0.86272219912320292"/>
          <c:h val="0.75247194756138314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Держзамовлення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4"/>
              <c:layout>
                <c:manualLayout>
                  <c:x val="-1.5678253595629032E-3"/>
                  <c:y val="-3.76778125745399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D41-4D5C-9B79-A5F87B2F9F15}"/>
                </c:ext>
              </c:extLst>
            </c:dLbl>
            <c:dLbl>
              <c:idx val="5"/>
              <c:layout>
                <c:manualLayout>
                  <c:x val="3.1356507191256915E-3"/>
                  <c:y val="4.70972657181747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D41-4D5C-9B79-A5F87B2F9F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4"/>
                <c:pt idx="0">
                  <c:v>ЕПП</c:v>
                </c:pt>
                <c:pt idx="1">
                  <c:v>ЕПА</c:v>
                </c:pt>
                <c:pt idx="2">
                  <c:v>ЕМ</c:v>
                </c:pt>
                <c:pt idx="3">
                  <c:v>ЕЕА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4"/>
                <c:pt idx="0">
                  <c:v>14</c:v>
                </c:pt>
                <c:pt idx="1">
                  <c:v>18</c:v>
                </c:pt>
                <c:pt idx="2">
                  <c:v>40</c:v>
                </c:pt>
                <c:pt idx="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64-4D50-A481-13666E28F72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 контрактом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5"/>
              <c:layout>
                <c:manualLayout>
                  <c:x val="1.0974777516939921E-2"/>
                  <c:y val="-1.88389062872699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D41-4D5C-9B79-A5F87B2F9F15}"/>
                </c:ext>
              </c:extLst>
            </c:dLbl>
            <c:dLbl>
              <c:idx val="8"/>
              <c:layout>
                <c:manualLayout>
                  <c:x val="-1.1497253152878106E-16"/>
                  <c:y val="-1.88389062872699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746-4C10-A45F-BA6A4CBE3F25}"/>
                </c:ext>
              </c:extLst>
            </c:dLbl>
            <c:dLbl>
              <c:idx val="9"/>
              <c:layout>
                <c:manualLayout>
                  <c:x val="1.8813904314754149E-2"/>
                  <c:y val="-9.419453143634966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746-4C10-A45F-BA6A4CBE3F2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4"/>
                <c:pt idx="0">
                  <c:v>ЕПП</c:v>
                </c:pt>
                <c:pt idx="1">
                  <c:v>ЕПА</c:v>
                </c:pt>
                <c:pt idx="2">
                  <c:v>ЕМ</c:v>
                </c:pt>
                <c:pt idx="3">
                  <c:v>ЕЕА</c:v>
                </c:pt>
              </c:strCache>
            </c:strRef>
          </c:cat>
          <c:val>
            <c:numRef>
              <c:f>Лист1!$C$2:$C$12</c:f>
              <c:numCache>
                <c:formatCode>General</c:formatCode>
                <c:ptCount val="4"/>
                <c:pt idx="0">
                  <c:v>41</c:v>
                </c:pt>
                <c:pt idx="1">
                  <c:v>24</c:v>
                </c:pt>
                <c:pt idx="2">
                  <c:v>33</c:v>
                </c:pt>
                <c:pt idx="3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64-4D50-A481-13666E28F72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Разом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4"/>
                <c:pt idx="0">
                  <c:v>ЕПП</c:v>
                </c:pt>
                <c:pt idx="1">
                  <c:v>ЕПА</c:v>
                </c:pt>
                <c:pt idx="2">
                  <c:v>ЕМ</c:v>
                </c:pt>
                <c:pt idx="3">
                  <c:v>ЕЕА</c:v>
                </c:pt>
              </c:strCache>
            </c:strRef>
          </c:cat>
          <c:val>
            <c:numRef>
              <c:f>Лист1!$D$2:$D$12</c:f>
              <c:numCache>
                <c:formatCode>General</c:formatCode>
                <c:ptCount val="4"/>
                <c:pt idx="0">
                  <c:v>55</c:v>
                </c:pt>
                <c:pt idx="1">
                  <c:v>42</c:v>
                </c:pt>
                <c:pt idx="2">
                  <c:v>73</c:v>
                </c:pt>
                <c:pt idx="3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2F-45CC-AA81-393EC533BC9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147823616"/>
        <c:axId val="147837696"/>
        <c:axId val="147828736"/>
      </c:bar3DChart>
      <c:catAx>
        <c:axId val="1478236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7837696"/>
        <c:crosses val="autoZero"/>
        <c:auto val="1"/>
        <c:lblAlgn val="ctr"/>
        <c:lblOffset val="100"/>
        <c:noMultiLvlLbl val="0"/>
      </c:catAx>
      <c:valAx>
        <c:axId val="1478376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 sz="1800" b="0" dirty="0">
                    <a:solidFill>
                      <a:schemeClr val="tx1"/>
                    </a:solidFill>
                  </a:rPr>
                  <a:t>Кількість зарахованих</a:t>
                </a:r>
              </a:p>
            </c:rich>
          </c:tx>
          <c:layout>
            <c:manualLayout>
              <c:xMode val="edge"/>
              <c:yMode val="edge"/>
              <c:x val="5.187332126495749E-3"/>
              <c:y val="0.23892121228560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7823616"/>
        <c:crosses val="autoZero"/>
        <c:crossBetween val="between"/>
      </c:valAx>
      <c:serAx>
        <c:axId val="147828736"/>
        <c:scaling>
          <c:orientation val="minMax"/>
        </c:scaling>
        <c:delete val="1"/>
        <c:axPos val="b"/>
        <c:majorTickMark val="out"/>
        <c:minorTickMark val="none"/>
        <c:tickLblPos val="none"/>
        <c:crossAx val="147837696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847837981174281"/>
          <c:y val="0.89627446536073951"/>
          <c:w val="0.65549419075760151"/>
          <c:h val="9.24474083005111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836363473331059E-2"/>
          <c:y val="2.5493841271548832E-2"/>
          <c:w val="0.86272219912320292"/>
          <c:h val="0.87704029617624268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Держзамовлення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4"/>
              <c:layout>
                <c:manualLayout>
                  <c:x val="1.567825359562846E-3"/>
                  <c:y val="4.70972657181747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D41-4D5C-9B79-A5F87B2F9F15}"/>
                </c:ext>
              </c:extLst>
            </c:dLbl>
            <c:dLbl>
              <c:idx val="5"/>
              <c:layout>
                <c:manualLayout>
                  <c:x val="3.1356507191256915E-3"/>
                  <c:y val="4.70972657181747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D41-4D5C-9B79-A5F87B2F9F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4"/>
                <c:pt idx="0">
                  <c:v>КМХТ</c:v>
                </c:pt>
                <c:pt idx="1">
                  <c:v>Дзн</c:v>
                </c:pt>
                <c:pt idx="2">
                  <c:v>ПТБД</c:v>
                </c:pt>
                <c:pt idx="3">
                  <c:v>БВУП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4"/>
                <c:pt idx="0">
                  <c:v>3</c:v>
                </c:pt>
                <c:pt idx="1">
                  <c:v>30</c:v>
                </c:pt>
                <c:pt idx="2">
                  <c:v>10</c:v>
                </c:pt>
                <c:pt idx="3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64-4D50-A481-13666E28F72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 контрактом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5"/>
              <c:layout>
                <c:manualLayout>
                  <c:x val="1.0974777516939921E-2"/>
                  <c:y val="-1.88389062872699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D41-4D5C-9B79-A5F87B2F9F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4"/>
                <c:pt idx="0">
                  <c:v>КМХТ</c:v>
                </c:pt>
                <c:pt idx="1">
                  <c:v>Дзн</c:v>
                </c:pt>
                <c:pt idx="2">
                  <c:v>ПТБД</c:v>
                </c:pt>
                <c:pt idx="3">
                  <c:v>БВУП</c:v>
                </c:pt>
              </c:strCache>
            </c:strRef>
          </c:cat>
          <c:val>
            <c:numRef>
              <c:f>Лист1!$C$2:$C$12</c:f>
              <c:numCache>
                <c:formatCode>General</c:formatCode>
                <c:ptCount val="4"/>
                <c:pt idx="0">
                  <c:v>16</c:v>
                </c:pt>
                <c:pt idx="1">
                  <c:v>37</c:v>
                </c:pt>
                <c:pt idx="2">
                  <c:v>83</c:v>
                </c:pt>
                <c:pt idx="3">
                  <c:v>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64-4D50-A481-13666E28F72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Разом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4"/>
                <c:pt idx="0">
                  <c:v>КМХТ</c:v>
                </c:pt>
                <c:pt idx="1">
                  <c:v>Дзн</c:v>
                </c:pt>
                <c:pt idx="2">
                  <c:v>ПТБД</c:v>
                </c:pt>
                <c:pt idx="3">
                  <c:v>БВУП</c:v>
                </c:pt>
              </c:strCache>
            </c:strRef>
          </c:cat>
          <c:val>
            <c:numRef>
              <c:f>Лист1!$D$2:$D$12</c:f>
              <c:numCache>
                <c:formatCode>General</c:formatCode>
                <c:ptCount val="4"/>
                <c:pt idx="0">
                  <c:v>19</c:v>
                </c:pt>
                <c:pt idx="1">
                  <c:v>67</c:v>
                </c:pt>
                <c:pt idx="2">
                  <c:v>93</c:v>
                </c:pt>
                <c:pt idx="3">
                  <c:v>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2F-45CC-AA81-393EC533BC9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147774848"/>
        <c:axId val="147780736"/>
        <c:axId val="147831872"/>
      </c:bar3DChart>
      <c:catAx>
        <c:axId val="147774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7780736"/>
        <c:crosses val="autoZero"/>
        <c:auto val="1"/>
        <c:lblAlgn val="ctr"/>
        <c:lblOffset val="100"/>
        <c:noMultiLvlLbl val="0"/>
      </c:catAx>
      <c:valAx>
        <c:axId val="1477807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 sz="1800"/>
                  <a:t>Кількість зарахованих</a:t>
                </a:r>
              </a:p>
            </c:rich>
          </c:tx>
          <c:layout>
            <c:manualLayout>
              <c:xMode val="edge"/>
              <c:yMode val="edge"/>
              <c:x val="5.187332126495749E-3"/>
              <c:y val="0.23892121228560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7774848"/>
        <c:crosses val="autoZero"/>
        <c:crossBetween val="between"/>
      </c:valAx>
      <c:serAx>
        <c:axId val="147831872"/>
        <c:scaling>
          <c:orientation val="minMax"/>
        </c:scaling>
        <c:delete val="1"/>
        <c:axPos val="b"/>
        <c:majorTickMark val="out"/>
        <c:minorTickMark val="none"/>
        <c:tickLblPos val="none"/>
        <c:crossAx val="147780736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847837981174281"/>
          <c:y val="0.89627446536073951"/>
          <c:w val="0.65549419075760151"/>
          <c:h val="9.24474083005111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RU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836363473331059E-2"/>
          <c:y val="9.7271976240366056E-2"/>
          <c:w val="0.86272219912320292"/>
          <c:h val="0.75247194756138314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Держзамовлення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4"/>
              <c:layout>
                <c:manualLayout>
                  <c:x val="-1.5678253595629032E-3"/>
                  <c:y val="-3.76778125745399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CD41-4D5C-9B79-A5F87B2F9F15}"/>
                </c:ext>
              </c:extLst>
            </c:dLbl>
            <c:dLbl>
              <c:idx val="5"/>
              <c:layout>
                <c:manualLayout>
                  <c:x val="3.1356507191256915E-3"/>
                  <c:y val="4.70972657181747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D41-4D5C-9B79-A5F87B2F9F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4"/>
                <c:pt idx="0">
                  <c:v>КМХТ</c:v>
                </c:pt>
                <c:pt idx="1">
                  <c:v>Дзн</c:v>
                </c:pt>
                <c:pt idx="2">
                  <c:v>ПТБД</c:v>
                </c:pt>
                <c:pt idx="3">
                  <c:v>БВУП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4"/>
                <c:pt idx="0">
                  <c:v>3</c:v>
                </c:pt>
                <c:pt idx="1">
                  <c:v>10</c:v>
                </c:pt>
                <c:pt idx="2">
                  <c:v>5</c:v>
                </c:pt>
                <c:pt idx="3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64-4D50-A481-13666E28F72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 контрактом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5"/>
              <c:layout>
                <c:manualLayout>
                  <c:x val="1.0974777516939921E-2"/>
                  <c:y val="-1.88389062872699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D41-4D5C-9B79-A5F87B2F9F15}"/>
                </c:ext>
              </c:extLst>
            </c:dLbl>
            <c:dLbl>
              <c:idx val="8"/>
              <c:layout>
                <c:manualLayout>
                  <c:x val="-1.1497253152878106E-16"/>
                  <c:y val="-1.88389062872699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746-4C10-A45F-BA6A4CBE3F25}"/>
                </c:ext>
              </c:extLst>
            </c:dLbl>
            <c:dLbl>
              <c:idx val="9"/>
              <c:layout>
                <c:manualLayout>
                  <c:x val="1.8813904314754149E-2"/>
                  <c:y val="-9.419453143634966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746-4C10-A45F-BA6A4CBE3F2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4"/>
                <c:pt idx="0">
                  <c:v>КМХТ</c:v>
                </c:pt>
                <c:pt idx="1">
                  <c:v>Дзн</c:v>
                </c:pt>
                <c:pt idx="2">
                  <c:v>ПТБД</c:v>
                </c:pt>
                <c:pt idx="3">
                  <c:v>БВУП</c:v>
                </c:pt>
              </c:strCache>
            </c:strRef>
          </c:cat>
          <c:val>
            <c:numRef>
              <c:f>Лист1!$C$2:$C$12</c:f>
              <c:numCache>
                <c:formatCode>General</c:formatCode>
                <c:ptCount val="4"/>
                <c:pt idx="0">
                  <c:v>3</c:v>
                </c:pt>
                <c:pt idx="1">
                  <c:v>7</c:v>
                </c:pt>
                <c:pt idx="2">
                  <c:v>44</c:v>
                </c:pt>
                <c:pt idx="3">
                  <c:v>38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64-4D50-A481-13666E28F72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Разом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4"/>
                <c:pt idx="0">
                  <c:v>КМХТ</c:v>
                </c:pt>
                <c:pt idx="1">
                  <c:v>Дзн</c:v>
                </c:pt>
                <c:pt idx="2">
                  <c:v>ПТБД</c:v>
                </c:pt>
                <c:pt idx="3">
                  <c:v>БВУП</c:v>
                </c:pt>
              </c:strCache>
            </c:strRef>
          </c:cat>
          <c:val>
            <c:numRef>
              <c:f>Лист1!$D$2:$D$12</c:f>
              <c:numCache>
                <c:formatCode>General</c:formatCode>
                <c:ptCount val="4"/>
                <c:pt idx="0">
                  <c:v>6</c:v>
                </c:pt>
                <c:pt idx="1">
                  <c:v>17</c:v>
                </c:pt>
                <c:pt idx="2">
                  <c:v>49</c:v>
                </c:pt>
                <c:pt idx="3">
                  <c:v>53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2F-45CC-AA81-393EC533BC9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148289408"/>
        <c:axId val="148290944"/>
        <c:axId val="147810496"/>
      </c:bar3DChart>
      <c:catAx>
        <c:axId val="1482894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8290944"/>
        <c:crosses val="autoZero"/>
        <c:auto val="1"/>
        <c:lblAlgn val="ctr"/>
        <c:lblOffset val="100"/>
        <c:noMultiLvlLbl val="0"/>
      </c:catAx>
      <c:valAx>
        <c:axId val="1482909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 sz="1800" b="0" dirty="0">
                    <a:solidFill>
                      <a:schemeClr val="tx1"/>
                    </a:solidFill>
                  </a:rPr>
                  <a:t>Кількість зарахованих</a:t>
                </a:r>
              </a:p>
            </c:rich>
          </c:tx>
          <c:layout>
            <c:manualLayout>
              <c:xMode val="edge"/>
              <c:yMode val="edge"/>
              <c:x val="5.187332126495749E-3"/>
              <c:y val="0.23892121228560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8289408"/>
        <c:crosses val="autoZero"/>
        <c:crossBetween val="between"/>
      </c:valAx>
      <c:serAx>
        <c:axId val="147810496"/>
        <c:scaling>
          <c:orientation val="minMax"/>
        </c:scaling>
        <c:delete val="1"/>
        <c:axPos val="b"/>
        <c:majorTickMark val="out"/>
        <c:minorTickMark val="none"/>
        <c:tickLblPos val="none"/>
        <c:crossAx val="148290944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847837981174281"/>
          <c:y val="0.89627446536073951"/>
          <c:w val="0.65549419075760151"/>
          <c:h val="9.24474083005111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836363473331059E-2"/>
          <c:y val="0.13213567355565137"/>
          <c:w val="0.86272219912320292"/>
          <c:h val="0.68274455293081249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Держзамовлення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1"/>
              <c:layout>
                <c:manualLayout>
                  <c:x val="1.7246078955191306E-2"/>
                  <c:y val="-7.53556251490796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0771-4FCC-877F-4B0E6A52B5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3"/>
                <c:pt idx="0">
                  <c:v>ПЗ</c:v>
                </c:pt>
                <c:pt idx="1">
                  <c:v>КСМ</c:v>
                </c:pt>
                <c:pt idx="2">
                  <c:v>САОМ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3"/>
                <c:pt idx="0">
                  <c:v>126</c:v>
                </c:pt>
                <c:pt idx="1">
                  <c:v>36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64-4D50-A481-13666E28F72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 контрактом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3"/>
                <c:pt idx="0">
                  <c:v>ПЗ</c:v>
                </c:pt>
                <c:pt idx="1">
                  <c:v>КСМ</c:v>
                </c:pt>
                <c:pt idx="2">
                  <c:v>САОМ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3"/>
                <c:pt idx="0">
                  <c:v>70</c:v>
                </c:pt>
                <c:pt idx="1">
                  <c:v>25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64-4D50-A481-13666E28F72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Разом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3"/>
                <c:pt idx="0">
                  <c:v>ПЗ</c:v>
                </c:pt>
                <c:pt idx="1">
                  <c:v>КСМ</c:v>
                </c:pt>
                <c:pt idx="2">
                  <c:v>САОМ</c:v>
                </c:pt>
              </c:strCache>
            </c:strRef>
          </c:cat>
          <c:val>
            <c:numRef>
              <c:f>Лист1!$D$2:$D$8</c:f>
              <c:numCache>
                <c:formatCode>General</c:formatCode>
                <c:ptCount val="3"/>
                <c:pt idx="0">
                  <c:v>196</c:v>
                </c:pt>
                <c:pt idx="1">
                  <c:v>61</c:v>
                </c:pt>
                <c:pt idx="2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2F-45CC-AA81-393EC533BC9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148421248"/>
        <c:axId val="148427136"/>
        <c:axId val="147808256"/>
      </c:bar3DChart>
      <c:catAx>
        <c:axId val="1484212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8427136"/>
        <c:crosses val="autoZero"/>
        <c:auto val="1"/>
        <c:lblAlgn val="ctr"/>
        <c:lblOffset val="100"/>
        <c:noMultiLvlLbl val="0"/>
      </c:catAx>
      <c:valAx>
        <c:axId val="1484271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 sz="1800" b="0" dirty="0">
                    <a:solidFill>
                      <a:schemeClr val="tx1"/>
                    </a:solidFill>
                  </a:rPr>
                  <a:t>Кількість зарахованих</a:t>
                </a:r>
              </a:p>
            </c:rich>
          </c:tx>
          <c:layout>
            <c:manualLayout>
              <c:xMode val="edge"/>
              <c:yMode val="edge"/>
              <c:x val="5.187332126495749E-3"/>
              <c:y val="0.23892121228560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8421248"/>
        <c:crosses val="autoZero"/>
        <c:crossBetween val="between"/>
      </c:valAx>
      <c:serAx>
        <c:axId val="147808256"/>
        <c:scaling>
          <c:orientation val="minMax"/>
        </c:scaling>
        <c:delete val="1"/>
        <c:axPos val="b"/>
        <c:majorTickMark val="out"/>
        <c:minorTickMark val="none"/>
        <c:tickLblPos val="none"/>
        <c:crossAx val="148427136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847837981174281"/>
          <c:y val="0.89627446536073951"/>
          <c:w val="0.65549419075760151"/>
          <c:h val="9.24474083005111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836363473331059E-2"/>
          <c:y val="0.12280101061567868"/>
          <c:w val="0.86272219912320292"/>
          <c:h val="0.70172040271387637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Держзамовлення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1"/>
              <c:layout>
                <c:manualLayout>
                  <c:x val="3.1356507191256915E-3"/>
                  <c:y val="-9.419453143635080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0771-4FCC-877F-4B0E6A52B5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3"/>
                <c:pt idx="0">
                  <c:v>ПЗ</c:v>
                </c:pt>
                <c:pt idx="1">
                  <c:v>КСМ</c:v>
                </c:pt>
                <c:pt idx="2">
                  <c:v>САОМ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3"/>
                <c:pt idx="0">
                  <c:v>66</c:v>
                </c:pt>
                <c:pt idx="1">
                  <c:v>29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64-4D50-A481-13666E28F72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 контрактом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3"/>
                <c:pt idx="0">
                  <c:v>ПЗ</c:v>
                </c:pt>
                <c:pt idx="1">
                  <c:v>КСМ</c:v>
                </c:pt>
                <c:pt idx="2">
                  <c:v>САОМ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3"/>
                <c:pt idx="0">
                  <c:v>31</c:v>
                </c:pt>
                <c:pt idx="1">
                  <c:v>16</c:v>
                </c:pt>
                <c:pt idx="2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64-4D50-A481-13666E28F72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Разом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3"/>
                <c:pt idx="0">
                  <c:v>ПЗ</c:v>
                </c:pt>
                <c:pt idx="1">
                  <c:v>КСМ</c:v>
                </c:pt>
                <c:pt idx="2">
                  <c:v>САОМ</c:v>
                </c:pt>
              </c:strCache>
            </c:strRef>
          </c:cat>
          <c:val>
            <c:numRef>
              <c:f>Лист1!$D$2:$D$8</c:f>
              <c:numCache>
                <c:formatCode>General</c:formatCode>
                <c:ptCount val="3"/>
                <c:pt idx="0">
                  <c:v>97</c:v>
                </c:pt>
                <c:pt idx="1">
                  <c:v>45</c:v>
                </c:pt>
                <c:pt idx="2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2F-45CC-AA81-393EC533BC9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148233600"/>
        <c:axId val="148771968"/>
        <c:axId val="148336640"/>
      </c:bar3DChart>
      <c:catAx>
        <c:axId val="148233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8771968"/>
        <c:crosses val="autoZero"/>
        <c:auto val="1"/>
        <c:lblAlgn val="ctr"/>
        <c:lblOffset val="100"/>
        <c:noMultiLvlLbl val="0"/>
      </c:catAx>
      <c:valAx>
        <c:axId val="1487719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 sz="1800" b="0" dirty="0">
                    <a:solidFill>
                      <a:schemeClr val="tx1"/>
                    </a:solidFill>
                  </a:rPr>
                  <a:t>Кількість зарахованих</a:t>
                </a:r>
              </a:p>
            </c:rich>
          </c:tx>
          <c:layout>
            <c:manualLayout>
              <c:xMode val="edge"/>
              <c:yMode val="edge"/>
              <c:x val="5.187332126495749E-3"/>
              <c:y val="0.23892121228560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8233600"/>
        <c:crosses val="autoZero"/>
        <c:crossBetween val="between"/>
      </c:valAx>
      <c:serAx>
        <c:axId val="148336640"/>
        <c:scaling>
          <c:orientation val="minMax"/>
        </c:scaling>
        <c:delete val="1"/>
        <c:axPos val="b"/>
        <c:majorTickMark val="out"/>
        <c:minorTickMark val="none"/>
        <c:tickLblPos val="none"/>
        <c:crossAx val="148771968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847837981174281"/>
          <c:y val="0.89627446536073951"/>
          <c:w val="0.65549419075760151"/>
          <c:h val="9.24474083005111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</c:v>
                </c:pt>
              </c:strCache>
            </c:strRef>
          </c:tx>
          <c:spPr>
            <a:gradFill flip="none" rotWithShape="1">
              <a:gsLst>
                <a:gs pos="0">
                  <a:schemeClr val="accent4">
                    <a:lumMod val="40000"/>
                    <a:lumOff val="60000"/>
                  </a:schemeClr>
                </a:gs>
                <a:gs pos="46000">
                  <a:schemeClr val="accent4">
                    <a:lumMod val="95000"/>
                    <a:lumOff val="5000"/>
                  </a:schemeClr>
                </a:gs>
                <a:gs pos="100000">
                  <a:schemeClr val="accent4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 w="9525" cap="flat" cmpd="sng" algn="ctr">
              <a:solidFill>
                <a:schemeClr val="accent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/>
              <a:lightRig rig="brightRoom" dir="tl">
                <a:rot lat="0" lon="0" rev="8700000"/>
              </a:lightRig>
            </a:scene3d>
            <a:sp3d>
              <a:bevelT w="0" h="0"/>
              <a:contourClr>
                <a:srgbClr val="000000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ПЗСО</c:v>
                </c:pt>
                <c:pt idx="1">
                  <c:v>МС</c:v>
                </c:pt>
                <c:pt idx="2">
                  <c:v>2-га вища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506</c:v>
                </c:pt>
                <c:pt idx="1">
                  <c:v>285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8A-4D41-8CC3-0E5C94ED1AB0}"/>
            </c:ext>
          </c:extLst>
        </c:ser>
        <c:ser>
          <c:idx val="2"/>
          <c:order val="1"/>
          <c:tx>
            <c:strRef>
              <c:f>Лист1!$C$1</c:f>
              <c:strCache>
                <c:ptCount val="1"/>
                <c:pt idx="0">
                  <c:v>контракт</c:v>
                </c:pt>
              </c:strCache>
            </c:strRef>
          </c:tx>
          <c:spPr>
            <a:gradFill>
              <a:gsLst>
                <a:gs pos="0">
                  <a:schemeClr val="accent3">
                    <a:tint val="92000"/>
                    <a:satMod val="170000"/>
                  </a:schemeClr>
                </a:gs>
                <a:gs pos="15000">
                  <a:schemeClr val="accent3">
                    <a:tint val="92000"/>
                    <a:shade val="99000"/>
                    <a:satMod val="170000"/>
                  </a:schemeClr>
                </a:gs>
                <a:gs pos="62000">
                  <a:schemeClr val="accent3">
                    <a:tint val="96000"/>
                    <a:shade val="80000"/>
                    <a:satMod val="170000"/>
                  </a:schemeClr>
                </a:gs>
                <a:gs pos="97000">
                  <a:schemeClr val="accent3">
                    <a:tint val="98000"/>
                    <a:shade val="63000"/>
                    <a:satMod val="170000"/>
                  </a:schemeClr>
                </a:gs>
                <a:gs pos="100000">
                  <a:schemeClr val="accent3">
                    <a:shade val="62000"/>
                    <a:satMod val="170000"/>
                  </a:schemeClr>
                </a:gs>
              </a:gsLst>
              <a:path path="circle">
                <a:fillToRect l="100000" t="100000" r="100000" b="100000"/>
              </a:path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ПЗСО</c:v>
                </c:pt>
                <c:pt idx="1">
                  <c:v>МС</c:v>
                </c:pt>
                <c:pt idx="2">
                  <c:v>2-га вища</c:v>
                </c:pt>
              </c:strCache>
            </c:str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748</c:v>
                </c:pt>
                <c:pt idx="1">
                  <c:v>298</c:v>
                </c:pt>
                <c:pt idx="2">
                  <c:v>790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C33-4BEB-A9D6-E1FB13EDA4B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5"/>
        <c:axId val="86506880"/>
        <c:axId val="97191040"/>
      </c:barChart>
      <c:catAx>
        <c:axId val="865068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7191040"/>
        <c:crosses val="autoZero"/>
        <c:auto val="1"/>
        <c:lblAlgn val="ctr"/>
        <c:lblOffset val="100"/>
        <c:noMultiLvlLbl val="0"/>
      </c:catAx>
      <c:valAx>
        <c:axId val="97191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 sz="1600" dirty="0"/>
                  <a:t>Кількість місць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8650688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8709596470544376"/>
          <c:y val="0.9215680007265501"/>
          <c:w val="0.79109700916388026"/>
          <c:h val="5.726106650871830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RU"/>
    </a:p>
  </c:txPr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836363473331059E-2"/>
          <c:y val="0.13213567355565137"/>
          <c:w val="0.86272219912320292"/>
          <c:h val="0.68274455293081249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Держзамовлення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1"/>
              <c:layout>
                <c:manualLayout>
                  <c:x val="1.7246078955191306E-2"/>
                  <c:y val="-7.53556251490796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0771-4FCC-877F-4B0E6A52B5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3"/>
                <c:pt idx="0">
                  <c:v>РТТ</c:v>
                </c:pt>
                <c:pt idx="1">
                  <c:v>ІБтаН</c:v>
                </c:pt>
                <c:pt idx="2">
                  <c:v>ІТЕЗ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3"/>
                <c:pt idx="0">
                  <c:v>16</c:v>
                </c:pt>
                <c:pt idx="1">
                  <c:v>35</c:v>
                </c:pt>
                <c:pt idx="2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64-4D50-A481-13666E28F72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 контрактом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3"/>
                <c:pt idx="0">
                  <c:v>РТТ</c:v>
                </c:pt>
                <c:pt idx="1">
                  <c:v>ІБтаН</c:v>
                </c:pt>
                <c:pt idx="2">
                  <c:v>ІТЕЗ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3"/>
                <c:pt idx="0">
                  <c:v>115</c:v>
                </c:pt>
                <c:pt idx="1">
                  <c:v>50</c:v>
                </c:pt>
                <c:pt idx="2">
                  <c:v>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64-4D50-A481-13666E28F72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Разом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3"/>
                <c:pt idx="0">
                  <c:v>РТТ</c:v>
                </c:pt>
                <c:pt idx="1">
                  <c:v>ІБтаН</c:v>
                </c:pt>
                <c:pt idx="2">
                  <c:v>ІТЕЗ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3"/>
                <c:pt idx="0">
                  <c:v>131</c:v>
                </c:pt>
                <c:pt idx="1">
                  <c:v>85</c:v>
                </c:pt>
                <c:pt idx="2">
                  <c:v>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2F-45CC-AA81-393EC533BC9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148881792"/>
        <c:axId val="148883328"/>
        <c:axId val="148205056"/>
      </c:bar3DChart>
      <c:catAx>
        <c:axId val="148881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8883328"/>
        <c:crosses val="autoZero"/>
        <c:auto val="1"/>
        <c:lblAlgn val="ctr"/>
        <c:lblOffset val="100"/>
        <c:noMultiLvlLbl val="0"/>
      </c:catAx>
      <c:valAx>
        <c:axId val="1488833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 sz="1800" b="0" dirty="0">
                    <a:solidFill>
                      <a:schemeClr val="tx1"/>
                    </a:solidFill>
                  </a:rPr>
                  <a:t>Кількість зарахованих</a:t>
                </a:r>
              </a:p>
            </c:rich>
          </c:tx>
          <c:layout>
            <c:manualLayout>
              <c:xMode val="edge"/>
              <c:yMode val="edge"/>
              <c:x val="5.187332126495749E-3"/>
              <c:y val="0.23892121228560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8881792"/>
        <c:crosses val="autoZero"/>
        <c:crossBetween val="between"/>
      </c:valAx>
      <c:serAx>
        <c:axId val="148205056"/>
        <c:scaling>
          <c:orientation val="minMax"/>
        </c:scaling>
        <c:delete val="1"/>
        <c:axPos val="b"/>
        <c:majorTickMark val="out"/>
        <c:minorTickMark val="none"/>
        <c:tickLblPos val="none"/>
        <c:crossAx val="148883328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847837981174281"/>
          <c:y val="0.89627446536073951"/>
          <c:w val="0.65549419075760151"/>
          <c:h val="9.24474083005111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836363473331059E-2"/>
          <c:y val="0.12280101061567868"/>
          <c:w val="0.86272219912320292"/>
          <c:h val="0.71388380218290004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Держзамовлення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1"/>
              <c:layout>
                <c:manualLayout>
                  <c:x val="3.1356507191256915E-3"/>
                  <c:y val="-9.419453143635080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0771-4FCC-877F-4B0E6A52B5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3"/>
                <c:pt idx="0">
                  <c:v>ІБ та Н</c:v>
                </c:pt>
                <c:pt idx="1">
                  <c:v>ІТЕЗ</c:v>
                </c:pt>
                <c:pt idx="2">
                  <c:v>РТТ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3"/>
                <c:pt idx="0">
                  <c:v>11</c:v>
                </c:pt>
                <c:pt idx="1">
                  <c:v>22</c:v>
                </c:pt>
                <c:pt idx="2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64-4D50-A481-13666E28F72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 контрактом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3"/>
                <c:pt idx="0">
                  <c:v>ІБ та Н</c:v>
                </c:pt>
                <c:pt idx="1">
                  <c:v>ІТЕЗ</c:v>
                </c:pt>
                <c:pt idx="2">
                  <c:v>РТТ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3"/>
                <c:pt idx="0">
                  <c:v>29</c:v>
                </c:pt>
                <c:pt idx="1">
                  <c:v>21</c:v>
                </c:pt>
                <c:pt idx="2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64-4D50-A481-13666E28F72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Разом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3"/>
                <c:pt idx="0">
                  <c:v>ІБ та Н</c:v>
                </c:pt>
                <c:pt idx="1">
                  <c:v>ІТЕЗ</c:v>
                </c:pt>
                <c:pt idx="2">
                  <c:v>РТТ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3"/>
                <c:pt idx="0">
                  <c:v>40</c:v>
                </c:pt>
                <c:pt idx="1">
                  <c:v>43</c:v>
                </c:pt>
                <c:pt idx="2">
                  <c:v>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2F-45CC-AA81-393EC533BC9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148968576"/>
        <c:axId val="148970112"/>
        <c:axId val="148236928"/>
      </c:bar3DChart>
      <c:catAx>
        <c:axId val="1489685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8970112"/>
        <c:crosses val="autoZero"/>
        <c:auto val="1"/>
        <c:lblAlgn val="ctr"/>
        <c:lblOffset val="100"/>
        <c:noMultiLvlLbl val="0"/>
      </c:catAx>
      <c:valAx>
        <c:axId val="1489701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 sz="1800" b="0" dirty="0">
                    <a:solidFill>
                      <a:schemeClr val="tx1"/>
                    </a:solidFill>
                  </a:rPr>
                  <a:t>Кількість зарахованих</a:t>
                </a:r>
              </a:p>
            </c:rich>
          </c:tx>
          <c:layout>
            <c:manualLayout>
              <c:xMode val="edge"/>
              <c:yMode val="edge"/>
              <c:x val="5.187332126495749E-3"/>
              <c:y val="0.23892121228560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8968576"/>
        <c:crosses val="autoZero"/>
        <c:crossBetween val="between"/>
      </c:valAx>
      <c:serAx>
        <c:axId val="148236928"/>
        <c:scaling>
          <c:orientation val="minMax"/>
        </c:scaling>
        <c:delete val="1"/>
        <c:axPos val="b"/>
        <c:majorTickMark val="out"/>
        <c:minorTickMark val="none"/>
        <c:tickLblPos val="none"/>
        <c:crossAx val="148970112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847837981174281"/>
          <c:y val="0.89627446536073951"/>
          <c:w val="0.65549419075760151"/>
          <c:h val="9.24474083005111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836363473331059E-2"/>
          <c:y val="9.4419745187954846E-2"/>
          <c:w val="0.86272219912320292"/>
          <c:h val="0.70780210244838804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Держзамовлення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0"/>
              <c:layout>
                <c:manualLayout>
                  <c:x val="3.1356507191256915E-3"/>
                  <c:y val="-1.69550156585430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52E1-4DE7-8BE6-0E53DC776316}"/>
                </c:ext>
              </c:extLst>
            </c:dLbl>
            <c:dLbl>
              <c:idx val="1"/>
              <c:layout>
                <c:manualLayout>
                  <c:x val="0"/>
                  <c:y val="-1.50711250298159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52E1-4DE7-8BE6-0E53DC776316}"/>
                </c:ext>
              </c:extLst>
            </c:dLbl>
            <c:dLbl>
              <c:idx val="2"/>
              <c:layout>
                <c:manualLayout>
                  <c:x val="0"/>
                  <c:y val="-1.50711250298159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52E1-4DE7-8BE6-0E53DC776316}"/>
                </c:ext>
              </c:extLst>
            </c:dLbl>
            <c:dLbl>
              <c:idx val="3"/>
              <c:layout>
                <c:manualLayout>
                  <c:x val="4.7034760786884228E-3"/>
                  <c:y val="-1.1303343772361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52E1-4DE7-8BE6-0E53DC776316}"/>
                </c:ext>
              </c:extLst>
            </c:dLbl>
            <c:dLbl>
              <c:idx val="4"/>
              <c:layout>
                <c:manualLayout>
                  <c:x val="1.0974777516939921E-2"/>
                  <c:y val="-1.3187234401088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52E1-4DE7-8BE6-0E53DC776316}"/>
                </c:ext>
              </c:extLst>
            </c:dLbl>
            <c:dLbl>
              <c:idx val="5"/>
              <c:layout>
                <c:manualLayout>
                  <c:x val="-1.567825359562846E-3"/>
                  <c:y val="-1.50711250298159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2E1-4DE7-8BE6-0E53DC7763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5"/>
                <c:pt idx="0">
                  <c:v>Мндж</c:v>
                </c:pt>
                <c:pt idx="1">
                  <c:v>ФБСтаС</c:v>
                </c:pt>
                <c:pt idx="2">
                  <c:v>МЛ</c:v>
                </c:pt>
                <c:pt idx="3">
                  <c:v>ОіО</c:v>
                </c:pt>
                <c:pt idx="4">
                  <c:v>ФКОНВС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5"/>
                <c:pt idx="0">
                  <c:v>10</c:v>
                </c:pt>
                <c:pt idx="1">
                  <c:v>2</c:v>
                </c:pt>
                <c:pt idx="2">
                  <c:v>13</c:v>
                </c:pt>
                <c:pt idx="3">
                  <c:v>4</c:v>
                </c:pt>
                <c:pt idx="4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64-4D50-A481-13666E28F72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 контрактом</c:v>
                </c:pt>
              </c:strCache>
            </c:strRef>
          </c:tx>
          <c:spPr>
            <a:solidFill>
              <a:srgbClr val="CAC1B1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4"/>
              <c:layout>
                <c:manualLayout>
                  <c:x val="4.7034760786884228E-3"/>
                  <c:y val="-2.07227969159968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52E1-4DE7-8BE6-0E53DC776316}"/>
                </c:ext>
              </c:extLst>
            </c:dLbl>
            <c:dLbl>
              <c:idx val="5"/>
              <c:layout>
                <c:manualLayout>
                  <c:x val="-1.469728974593692E-2"/>
                  <c:y val="-1.70983556105515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6FF-4059-9212-610FC459AD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5"/>
                <c:pt idx="0">
                  <c:v>Мндж</c:v>
                </c:pt>
                <c:pt idx="1">
                  <c:v>ФБСтаС</c:v>
                </c:pt>
                <c:pt idx="2">
                  <c:v>МЛ</c:v>
                </c:pt>
                <c:pt idx="3">
                  <c:v>ОіО</c:v>
                </c:pt>
                <c:pt idx="4">
                  <c:v>ФКОНВС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5"/>
                <c:pt idx="0">
                  <c:v>50</c:v>
                </c:pt>
                <c:pt idx="1">
                  <c:v>16</c:v>
                </c:pt>
                <c:pt idx="2">
                  <c:v>38</c:v>
                </c:pt>
                <c:pt idx="3">
                  <c:v>44</c:v>
                </c:pt>
                <c:pt idx="4">
                  <c:v>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64-4D50-A481-13666E28F72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Разом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5"/>
                <c:pt idx="0">
                  <c:v>Мндж</c:v>
                </c:pt>
                <c:pt idx="1">
                  <c:v>ФБСтаС</c:v>
                </c:pt>
                <c:pt idx="2">
                  <c:v>МЛ</c:v>
                </c:pt>
                <c:pt idx="3">
                  <c:v>ОіО</c:v>
                </c:pt>
                <c:pt idx="4">
                  <c:v>ФКОНВС</c:v>
                </c:pt>
              </c:strCache>
            </c:strRef>
          </c:cat>
          <c:val>
            <c:numRef>
              <c:f>Лист1!$D$2:$D$8</c:f>
              <c:numCache>
                <c:formatCode>General</c:formatCode>
                <c:ptCount val="5"/>
                <c:pt idx="0">
                  <c:v>60</c:v>
                </c:pt>
                <c:pt idx="1">
                  <c:v>18</c:v>
                </c:pt>
                <c:pt idx="2">
                  <c:v>51</c:v>
                </c:pt>
                <c:pt idx="3">
                  <c:v>48</c:v>
                </c:pt>
                <c:pt idx="4">
                  <c:v>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2F-45CC-AA81-393EC533BC9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149168896"/>
        <c:axId val="149170432"/>
        <c:axId val="148854528"/>
      </c:bar3DChart>
      <c:catAx>
        <c:axId val="1491688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9170432"/>
        <c:crosses val="autoZero"/>
        <c:auto val="1"/>
        <c:lblAlgn val="ctr"/>
        <c:lblOffset val="100"/>
        <c:noMultiLvlLbl val="0"/>
      </c:catAx>
      <c:valAx>
        <c:axId val="1491704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 sz="1800" b="0" dirty="0">
                    <a:solidFill>
                      <a:schemeClr val="tx1"/>
                    </a:solidFill>
                  </a:rPr>
                  <a:t>Кількість зарахованих</a:t>
                </a:r>
              </a:p>
            </c:rich>
          </c:tx>
          <c:layout>
            <c:manualLayout>
              <c:xMode val="edge"/>
              <c:yMode val="edge"/>
              <c:x val="5.187332126495749E-3"/>
              <c:y val="0.23892121228560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9168896"/>
        <c:crosses val="autoZero"/>
        <c:crossBetween val="between"/>
      </c:valAx>
      <c:serAx>
        <c:axId val="148854528"/>
        <c:scaling>
          <c:orientation val="minMax"/>
        </c:scaling>
        <c:delete val="1"/>
        <c:axPos val="b"/>
        <c:majorTickMark val="out"/>
        <c:minorTickMark val="none"/>
        <c:tickLblPos val="none"/>
        <c:crossAx val="149170432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847837981174281"/>
          <c:y val="0.89627446536073951"/>
          <c:w val="0.65549419075760151"/>
          <c:h val="9.24474083005111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836363473331059E-2"/>
          <c:y val="5.9956780025718887E-2"/>
          <c:w val="0.86272219912320292"/>
          <c:h val="0.7767280327728604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Держзамовлення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0"/>
              <c:layout>
                <c:manualLayout>
                  <c:x val="3.1356507191256915E-3"/>
                  <c:y val="-1.69550156585430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52E1-4DE7-8BE6-0E53DC776316}"/>
                </c:ext>
              </c:extLst>
            </c:dLbl>
            <c:dLbl>
              <c:idx val="1"/>
              <c:layout>
                <c:manualLayout>
                  <c:x val="0"/>
                  <c:y val="-1.50711250298159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52E1-4DE7-8BE6-0E53DC776316}"/>
                </c:ext>
              </c:extLst>
            </c:dLbl>
            <c:dLbl>
              <c:idx val="2"/>
              <c:layout>
                <c:manualLayout>
                  <c:x val="1.56782535956284E-2"/>
                  <c:y val="-1.69550156585429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52E1-4DE7-8BE6-0E53DC776316}"/>
                </c:ext>
              </c:extLst>
            </c:dLbl>
            <c:dLbl>
              <c:idx val="3"/>
              <c:layout>
                <c:manualLayout>
                  <c:x val="4.7034760786884228E-3"/>
                  <c:y val="-1.1303343772361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52E1-4DE7-8BE6-0E53DC776316}"/>
                </c:ext>
              </c:extLst>
            </c:dLbl>
            <c:dLbl>
              <c:idx val="4"/>
              <c:layout>
                <c:manualLayout>
                  <c:x val="3.1356507191256915E-3"/>
                  <c:y val="-1.3187234401088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2E1-4DE7-8BE6-0E53DC776316}"/>
                </c:ext>
              </c:extLst>
            </c:dLbl>
            <c:dLbl>
              <c:idx val="5"/>
              <c:layout>
                <c:manualLayout>
                  <c:x val="-1.567825359562846E-3"/>
                  <c:y val="-1.50711250298159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2E1-4DE7-8BE6-0E53DC7763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4"/>
                <c:pt idx="0">
                  <c:v>Мндж</c:v>
                </c:pt>
                <c:pt idx="1">
                  <c:v>МЛ</c:v>
                </c:pt>
                <c:pt idx="2">
                  <c:v>ФБСтаС</c:v>
                </c:pt>
                <c:pt idx="3">
                  <c:v>ОіО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4"/>
                <c:pt idx="0">
                  <c:v>5</c:v>
                </c:pt>
                <c:pt idx="1">
                  <c:v>0</c:v>
                </c:pt>
                <c:pt idx="2">
                  <c:v>0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64-4D50-A481-13666E28F72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 контрактом</c:v>
                </c:pt>
              </c:strCache>
            </c:strRef>
          </c:tx>
          <c:spPr>
            <a:solidFill>
              <a:srgbClr val="CAC1B1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1"/>
              <c:layout>
                <c:manualLayout>
                  <c:x val="1.5678253595627883E-3"/>
                  <c:y val="-7.53556251490804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7E8E-4601-A3B8-A70AE2F3FAE7}"/>
                </c:ext>
              </c:extLst>
            </c:dLbl>
            <c:dLbl>
              <c:idx val="2"/>
              <c:layout>
                <c:manualLayout>
                  <c:x val="9.8378840647967217E-3"/>
                  <c:y val="2.02723324483743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CDC4-4826-ACAC-CF9F9EBD09E1}"/>
                </c:ext>
              </c:extLst>
            </c:dLbl>
            <c:dLbl>
              <c:idx val="3"/>
              <c:layout>
                <c:manualLayout>
                  <c:x val="6.2713014382514039E-3"/>
                  <c:y val="-9.419453143635014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7E8E-4601-A3B8-A70AE2F3FAE7}"/>
                </c:ext>
              </c:extLst>
            </c:dLbl>
            <c:dLbl>
              <c:idx val="4"/>
              <c:layout>
                <c:manualLayout>
                  <c:x val="1.7352190495076854E-2"/>
                  <c:y val="-1.26138602735072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2E1-4DE7-8BE6-0E53DC776316}"/>
                </c:ext>
              </c:extLst>
            </c:dLbl>
            <c:dLbl>
              <c:idx val="5"/>
              <c:layout>
                <c:manualLayout>
                  <c:x val="3.4492157910382494E-2"/>
                  <c:y val="-1.50711250298159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6FF-4059-9212-610FC459AD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4"/>
                <c:pt idx="0">
                  <c:v>Мндж</c:v>
                </c:pt>
                <c:pt idx="1">
                  <c:v>МЛ</c:v>
                </c:pt>
                <c:pt idx="2">
                  <c:v>ФБСтаС</c:v>
                </c:pt>
                <c:pt idx="3">
                  <c:v>ОіО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4"/>
                <c:pt idx="0">
                  <c:v>20</c:v>
                </c:pt>
                <c:pt idx="1">
                  <c:v>8</c:v>
                </c:pt>
                <c:pt idx="2">
                  <c:v>7</c:v>
                </c:pt>
                <c:pt idx="3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64-4D50-A481-13666E28F72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Разом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>
              <a:contourClr>
                <a:schemeClr val="tx1"/>
              </a:contourClr>
            </a:sp3d>
          </c:spPr>
          <c:invertIfNegative val="0"/>
          <c:dLbls>
            <c:dLbl>
              <c:idx val="1"/>
              <c:layout>
                <c:manualLayout>
                  <c:x val="9.8378840647968067E-3"/>
                  <c:y val="-4.054466489674848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CDC4-4826-ACAC-CF9F9EBD09E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4"/>
                <c:pt idx="0">
                  <c:v>Мндж</c:v>
                </c:pt>
                <c:pt idx="1">
                  <c:v>МЛ</c:v>
                </c:pt>
                <c:pt idx="2">
                  <c:v>ФБСтаС</c:v>
                </c:pt>
                <c:pt idx="3">
                  <c:v>ОіО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4"/>
                <c:pt idx="0">
                  <c:v>25</c:v>
                </c:pt>
                <c:pt idx="1">
                  <c:v>8</c:v>
                </c:pt>
                <c:pt idx="2">
                  <c:v>7</c:v>
                </c:pt>
                <c:pt idx="3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2F-45CC-AA81-393EC533BC9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148014976"/>
        <c:axId val="148016512"/>
        <c:axId val="148008000"/>
      </c:bar3DChart>
      <c:catAx>
        <c:axId val="148014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8016512"/>
        <c:crosses val="autoZero"/>
        <c:auto val="1"/>
        <c:lblAlgn val="ctr"/>
        <c:lblOffset val="100"/>
        <c:noMultiLvlLbl val="0"/>
      </c:catAx>
      <c:valAx>
        <c:axId val="148016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 sz="1800" b="0" dirty="0">
                    <a:solidFill>
                      <a:schemeClr val="tx1"/>
                    </a:solidFill>
                  </a:rPr>
                  <a:t>Кількість зарахованих</a:t>
                </a:r>
              </a:p>
            </c:rich>
          </c:tx>
          <c:layout>
            <c:manualLayout>
              <c:xMode val="edge"/>
              <c:yMode val="edge"/>
              <c:x val="5.187332126495749E-3"/>
              <c:y val="0.23892121228560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8014976"/>
        <c:crosses val="autoZero"/>
        <c:crossBetween val="between"/>
      </c:valAx>
      <c:serAx>
        <c:axId val="148008000"/>
        <c:scaling>
          <c:orientation val="minMax"/>
        </c:scaling>
        <c:delete val="1"/>
        <c:axPos val="b"/>
        <c:majorTickMark val="out"/>
        <c:minorTickMark val="none"/>
        <c:tickLblPos val="none"/>
        <c:crossAx val="148016512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847837981174281"/>
          <c:y val="0.89627446536073951"/>
          <c:w val="0.65549419075760151"/>
          <c:h val="9.24474083005111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836363473331059E-2"/>
          <c:y val="0.11266484439149162"/>
          <c:w val="0.86272219912320292"/>
          <c:h val="0.68955700324485014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Держзамовлення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0"/>
              <c:layout>
                <c:manualLayout>
                  <c:x val="3.1356507191256915E-3"/>
                  <c:y val="-1.69550156585430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52E1-4DE7-8BE6-0E53DC776316}"/>
                </c:ext>
              </c:extLst>
            </c:dLbl>
            <c:dLbl>
              <c:idx val="1"/>
              <c:layout>
                <c:manualLayout>
                  <c:x val="0"/>
                  <c:y val="-1.5071125029815946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52E1-4DE7-8BE6-0E53DC776316}"/>
                </c:ext>
              </c:extLst>
            </c:dLbl>
            <c:dLbl>
              <c:idx val="2"/>
              <c:layout>
                <c:manualLayout>
                  <c:x val="0"/>
                  <c:y val="-1.50711250298159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2E1-4DE7-8BE6-0E53DC776316}"/>
                </c:ext>
              </c:extLst>
            </c:dLbl>
            <c:dLbl>
              <c:idx val="3"/>
              <c:layout>
                <c:manualLayout>
                  <c:x val="4.7034760786884228E-3"/>
                  <c:y val="-1.1303343772361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2E1-4DE7-8BE6-0E53DC776316}"/>
                </c:ext>
              </c:extLst>
            </c:dLbl>
            <c:dLbl>
              <c:idx val="4"/>
              <c:layout>
                <c:manualLayout>
                  <c:x val="1.0974777516939921E-2"/>
                  <c:y val="-1.3187234401088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2E1-4DE7-8BE6-0E53DC776316}"/>
                </c:ext>
              </c:extLst>
            </c:dLbl>
            <c:dLbl>
              <c:idx val="5"/>
              <c:layout>
                <c:manualLayout>
                  <c:x val="-1.567825359562846E-3"/>
                  <c:y val="-1.50711250298159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2E1-4DE7-8BE6-0E53DC7763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2"/>
                <c:pt idx="0">
                  <c:v>ІФП</c:v>
                </c:pt>
                <c:pt idx="1">
                  <c:v>МЕВ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2"/>
                <c:pt idx="0">
                  <c:v>17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64-4D50-A481-13666E28F72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 контрактом</c:v>
                </c:pt>
              </c:strCache>
            </c:strRef>
          </c:tx>
          <c:spPr>
            <a:solidFill>
              <a:srgbClr val="CAC1B1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4"/>
              <c:layout>
                <c:manualLayout>
                  <c:x val="4.7034760786884228E-3"/>
                  <c:y val="-2.07227969159968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2E1-4DE7-8BE6-0E53DC776316}"/>
                </c:ext>
              </c:extLst>
            </c:dLbl>
            <c:dLbl>
              <c:idx val="5"/>
              <c:layout>
                <c:manualLayout>
                  <c:x val="-1.469728974593692E-2"/>
                  <c:y val="-1.70983556105515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6FF-4059-9212-610FC459AD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2"/>
                <c:pt idx="0">
                  <c:v>ІФП</c:v>
                </c:pt>
                <c:pt idx="1">
                  <c:v>МЕВ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2"/>
                <c:pt idx="0">
                  <c:v>18</c:v>
                </c:pt>
                <c:pt idx="1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64-4D50-A481-13666E28F72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Разом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>
              <a:contourClr>
                <a:schemeClr val="tx1"/>
              </a:contourClr>
            </a:sp3d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cap="none" spc="0" baseline="0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1891-421C-92D6-FAD32F58A39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2"/>
                <c:pt idx="0">
                  <c:v>ІФП</c:v>
                </c:pt>
                <c:pt idx="1">
                  <c:v>МЕВ</c:v>
                </c:pt>
              </c:strCache>
            </c:strRef>
          </c:cat>
          <c:val>
            <c:numRef>
              <c:f>Лист1!$D$2:$D$8</c:f>
              <c:numCache>
                <c:formatCode>General</c:formatCode>
                <c:ptCount val="2"/>
                <c:pt idx="0">
                  <c:v>35</c:v>
                </c:pt>
                <c:pt idx="1">
                  <c:v>21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2F-45CC-AA81-393EC533BC9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148051072"/>
        <c:axId val="148052608"/>
        <c:axId val="147304448"/>
      </c:bar3DChart>
      <c:catAx>
        <c:axId val="1480510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8052608"/>
        <c:crosses val="autoZero"/>
        <c:auto val="1"/>
        <c:lblAlgn val="ctr"/>
        <c:lblOffset val="100"/>
        <c:noMultiLvlLbl val="0"/>
      </c:catAx>
      <c:valAx>
        <c:axId val="148052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 sz="1800" b="0" dirty="0">
                    <a:solidFill>
                      <a:schemeClr val="tx1"/>
                    </a:solidFill>
                  </a:rPr>
                  <a:t>Кількість зарахованих</a:t>
                </a:r>
              </a:p>
            </c:rich>
          </c:tx>
          <c:layout>
            <c:manualLayout>
              <c:xMode val="edge"/>
              <c:yMode val="edge"/>
              <c:x val="5.187332126495749E-3"/>
              <c:y val="0.23892121228560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8051072"/>
        <c:crosses val="autoZero"/>
        <c:crossBetween val="between"/>
      </c:valAx>
      <c:serAx>
        <c:axId val="147304448"/>
        <c:scaling>
          <c:orientation val="minMax"/>
        </c:scaling>
        <c:delete val="1"/>
        <c:axPos val="b"/>
        <c:majorTickMark val="out"/>
        <c:minorTickMark val="none"/>
        <c:tickLblPos val="none"/>
        <c:crossAx val="148052608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847837981174281"/>
          <c:y val="0.89627446536073951"/>
          <c:w val="0.65549419075760151"/>
          <c:h val="9.24474083005111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836363473331059E-2"/>
          <c:y val="0.13496441008470342"/>
          <c:w val="0.79526245571292065"/>
          <c:h val="0.6550940380826149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Держзамовлення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0"/>
              <c:layout>
                <c:manualLayout>
                  <c:x val="2.0000562164803736E-2"/>
                  <c:y val="-1.69550126614284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52E1-4DE7-8BE6-0E53DC776316}"/>
                </c:ext>
              </c:extLst>
            </c:dLbl>
            <c:dLbl>
              <c:idx val="1"/>
              <c:layout>
                <c:manualLayout>
                  <c:x val="1.4054120092566865E-2"/>
                  <c:y val="-6.962189386364484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52E1-4DE7-8BE6-0E53DC776316}"/>
                </c:ext>
              </c:extLst>
            </c:dLbl>
            <c:dLbl>
              <c:idx val="2"/>
              <c:layout>
                <c:manualLayout>
                  <c:x val="1.56782535956284E-2"/>
                  <c:y val="-1.69550156585429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2E1-4DE7-8BE6-0E53DC776316}"/>
                </c:ext>
              </c:extLst>
            </c:dLbl>
            <c:dLbl>
              <c:idx val="3"/>
              <c:layout>
                <c:manualLayout>
                  <c:x val="4.7034760786884228E-3"/>
                  <c:y val="-1.1303343772361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2E1-4DE7-8BE6-0E53DC776316}"/>
                </c:ext>
              </c:extLst>
            </c:dLbl>
            <c:dLbl>
              <c:idx val="4"/>
              <c:layout>
                <c:manualLayout>
                  <c:x val="3.1356507191256915E-3"/>
                  <c:y val="-1.3187234401088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2E1-4DE7-8BE6-0E53DC776316}"/>
                </c:ext>
              </c:extLst>
            </c:dLbl>
            <c:dLbl>
              <c:idx val="5"/>
              <c:layout>
                <c:manualLayout>
                  <c:x val="-1.567825359562846E-3"/>
                  <c:y val="-1.50711250298159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2E1-4DE7-8BE6-0E53DC7763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2"/>
                <c:pt idx="0">
                  <c:v>ІФП</c:v>
                </c:pt>
                <c:pt idx="1">
                  <c:v>МЕВ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2"/>
                <c:pt idx="0">
                  <c:v>9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64-4D50-A481-13666E28F72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 контрактом</c:v>
                </c:pt>
              </c:strCache>
            </c:strRef>
          </c:tx>
          <c:spPr>
            <a:solidFill>
              <a:srgbClr val="CAC1B1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0"/>
              <c:layout>
                <c:manualLayout>
                  <c:x val="1.2648708083310181E-2"/>
                  <c:y val="2.02723324483739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1C8A-48D6-B534-6B6D9FEEC94F}"/>
                </c:ext>
              </c:extLst>
            </c:dLbl>
            <c:dLbl>
              <c:idx val="1"/>
              <c:layout>
                <c:manualLayout>
                  <c:x val="1.5621984450610063E-2"/>
                  <c:y val="-1.453861448344819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7E8E-4601-A3B8-A70AE2F3FAE7}"/>
                </c:ext>
              </c:extLst>
            </c:dLbl>
            <c:dLbl>
              <c:idx val="2"/>
              <c:layout>
                <c:manualLayout>
                  <c:x val="9.8378840647967217E-3"/>
                  <c:y val="2.02723324483743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CDC4-4826-ACAC-CF9F9EBD09E1}"/>
                </c:ext>
              </c:extLst>
            </c:dLbl>
            <c:dLbl>
              <c:idx val="3"/>
              <c:layout>
                <c:manualLayout>
                  <c:x val="6.2713014382514039E-3"/>
                  <c:y val="-9.419453143635014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E8E-4601-A3B8-A70AE2F3FAE7}"/>
                </c:ext>
              </c:extLst>
            </c:dLbl>
            <c:dLbl>
              <c:idx val="4"/>
              <c:layout>
                <c:manualLayout>
                  <c:x val="1.7352190495076854E-2"/>
                  <c:y val="-1.26138602735072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52E1-4DE7-8BE6-0E53DC776316}"/>
                </c:ext>
              </c:extLst>
            </c:dLbl>
            <c:dLbl>
              <c:idx val="5"/>
              <c:layout>
                <c:manualLayout>
                  <c:x val="3.4492157910382494E-2"/>
                  <c:y val="-1.50711250298159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6FF-4059-9212-610FC459AD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2"/>
                <c:pt idx="0">
                  <c:v>ІФП</c:v>
                </c:pt>
                <c:pt idx="1">
                  <c:v>МЕВ</c:v>
                </c:pt>
              </c:strCache>
            </c:strRef>
          </c:cat>
          <c:val>
            <c:numRef>
              <c:f>Лист1!$C$2:$C$7</c:f>
              <c:numCache>
                <c:formatCode>General</c:formatCode>
                <c:ptCount val="2"/>
                <c:pt idx="0">
                  <c:v>6</c:v>
                </c:pt>
                <c:pt idx="1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64-4D50-A481-13666E28F72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Разом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>
              <a:contourClr>
                <a:schemeClr val="tx1"/>
              </a:contourClr>
            </a:sp3d>
          </c:spPr>
          <c:invertIfNegative val="0"/>
          <c:dLbls>
            <c:dLbl>
              <c:idx val="0"/>
              <c:layout>
                <c:manualLayout>
                  <c:x val="1.1243296074053478E-2"/>
                  <c:y val="-2.027233244837427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1C8A-48D6-B534-6B6D9FEEC94F}"/>
                </c:ext>
              </c:extLst>
            </c:dLbl>
            <c:dLbl>
              <c:idx val="1"/>
              <c:layout>
                <c:manualLayout>
                  <c:x val="9.8378840647968067E-3"/>
                  <c:y val="-4.054466489674848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CDC4-4826-ACAC-CF9F9EBD09E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Лист1!$A$2:$A$7</c:f>
              <c:strCache>
                <c:ptCount val="2"/>
                <c:pt idx="0">
                  <c:v>ІФП</c:v>
                </c:pt>
                <c:pt idx="1">
                  <c:v>МЕВ</c:v>
                </c:pt>
              </c:strCache>
            </c:strRef>
          </c:cat>
          <c:val>
            <c:numRef>
              <c:f>Лист1!$D$2:$D$7</c:f>
              <c:numCache>
                <c:formatCode>General</c:formatCode>
                <c:ptCount val="2"/>
                <c:pt idx="0">
                  <c:v>15</c:v>
                </c:pt>
                <c:pt idx="1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2F-45CC-AA81-393EC533BC9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148109184"/>
        <c:axId val="148110720"/>
        <c:axId val="145924096"/>
      </c:bar3DChart>
      <c:catAx>
        <c:axId val="1481091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8110720"/>
        <c:crosses val="autoZero"/>
        <c:auto val="1"/>
        <c:lblAlgn val="ctr"/>
        <c:lblOffset val="100"/>
        <c:noMultiLvlLbl val="0"/>
      </c:catAx>
      <c:valAx>
        <c:axId val="1481107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 sz="1800" b="0" dirty="0">
                    <a:solidFill>
                      <a:schemeClr val="tx1"/>
                    </a:solidFill>
                  </a:rPr>
                  <a:t>Кількість зарахованих</a:t>
                </a:r>
              </a:p>
            </c:rich>
          </c:tx>
          <c:layout>
            <c:manualLayout>
              <c:xMode val="edge"/>
              <c:yMode val="edge"/>
              <c:x val="5.187332126495749E-3"/>
              <c:y val="0.23892121228560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8109184"/>
        <c:crosses val="autoZero"/>
        <c:crossBetween val="between"/>
      </c:valAx>
      <c:serAx>
        <c:axId val="145924096"/>
        <c:scaling>
          <c:orientation val="minMax"/>
        </c:scaling>
        <c:delete val="1"/>
        <c:axPos val="b"/>
        <c:majorTickMark val="out"/>
        <c:minorTickMark val="none"/>
        <c:tickLblPos val="none"/>
        <c:crossAx val="148110720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847837981174281"/>
          <c:y val="0.89627446536073951"/>
          <c:w val="0.65549419075760151"/>
          <c:h val="9.24474083005111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836363473331059E-2"/>
          <c:y val="0.1065831446569796"/>
          <c:w val="0.86272219912320292"/>
          <c:h val="0.73618336787611049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Держзамовлення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0"/>
              <c:layout>
                <c:manualLayout>
                  <c:x val="1.9578496336244488E-2"/>
                  <c:y val="2.027233244837427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99BD-4EA9-B81B-9586365FEFCC}"/>
                </c:ext>
              </c:extLst>
            </c:dLbl>
            <c:dLbl>
              <c:idx val="1"/>
              <c:layout>
                <c:manualLayout>
                  <c:x val="1.2586176216157208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99BD-4EA9-B81B-9586365FEF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2"/>
                <c:pt idx="0">
                  <c:v>ТГРБ</c:v>
                </c:pt>
                <c:pt idx="1">
                  <c:v>ЕМС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2"/>
                <c:pt idx="0">
                  <c:v>26</c:v>
                </c:pt>
                <c:pt idx="1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64-4D50-A481-13666E28F72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 контрактом</c:v>
                </c:pt>
              </c:strCache>
            </c:strRef>
          </c:tx>
          <c:spPr>
            <a:solidFill>
              <a:srgbClr val="CAC1B1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0"/>
              <c:layout>
                <c:manualLayout>
                  <c:x val="1.8179922196949538E-2"/>
                  <c:y val="2.027233244837465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99BD-4EA9-B81B-9586365FEFCC}"/>
                </c:ext>
              </c:extLst>
            </c:dLbl>
            <c:dLbl>
              <c:idx val="1"/>
              <c:layout>
                <c:manualLayout>
                  <c:x val="1.678156828820959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99BD-4EA9-B81B-9586365FEFCC}"/>
                </c:ext>
              </c:extLst>
            </c:dLbl>
            <c:dLbl>
              <c:idx val="5"/>
              <c:layout>
                <c:manualLayout>
                  <c:x val="-3.1356507191256915E-3"/>
                  <c:y val="-7.53556251490796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6FF-4059-9212-610FC459AD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2"/>
                <c:pt idx="0">
                  <c:v>ТГРБ</c:v>
                </c:pt>
                <c:pt idx="1">
                  <c:v>ЕМС</c:v>
                </c:pt>
              </c:strCache>
            </c:strRef>
          </c:cat>
          <c:val>
            <c:numRef>
              <c:f>Лист1!$C$2:$C$12</c:f>
              <c:numCache>
                <c:formatCode>General</c:formatCode>
                <c:ptCount val="2"/>
                <c:pt idx="0">
                  <c:v>198</c:v>
                </c:pt>
                <c:pt idx="1">
                  <c:v>103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64-4D50-A481-13666E28F72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Разом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>
              <a:contourClr>
                <a:schemeClr val="tx1"/>
              </a:contourClr>
            </a:sp3d>
          </c:spPr>
          <c:invertIfNegative val="0"/>
          <c:dLbls>
            <c:dLbl>
              <c:idx val="0"/>
              <c:layout>
                <c:manualLayout>
                  <c:x val="1.398464024017464E-2"/>
                  <c:y val="4.054466489674848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99BD-4EA9-B81B-9586365FEFCC}"/>
                </c:ext>
              </c:extLst>
            </c:dLbl>
            <c:dLbl>
              <c:idx val="1"/>
              <c:layout>
                <c:manualLayout>
                  <c:x val="1.5383104264192128E-2"/>
                  <c:y val="-6.08169973451227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99BD-4EA9-B81B-9586365FEFC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2"/>
                <c:pt idx="0">
                  <c:v>ТГРБ</c:v>
                </c:pt>
                <c:pt idx="1">
                  <c:v>ЕМС</c:v>
                </c:pt>
              </c:strCache>
            </c:strRef>
          </c:cat>
          <c:val>
            <c:numRef>
              <c:f>Лист1!$D$2:$D$12</c:f>
              <c:numCache>
                <c:formatCode>General</c:formatCode>
                <c:ptCount val="2"/>
                <c:pt idx="0">
                  <c:v>224</c:v>
                </c:pt>
                <c:pt idx="1">
                  <c:v>107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2F-45CC-AA81-393EC533BC9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148468864"/>
        <c:axId val="148470400"/>
        <c:axId val="146162560"/>
      </c:bar3DChart>
      <c:catAx>
        <c:axId val="148468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8470400"/>
        <c:crosses val="autoZero"/>
        <c:auto val="1"/>
        <c:lblAlgn val="ctr"/>
        <c:lblOffset val="100"/>
        <c:noMultiLvlLbl val="0"/>
      </c:catAx>
      <c:valAx>
        <c:axId val="148470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 sz="1800" b="0" dirty="0">
                    <a:solidFill>
                      <a:schemeClr val="tx1"/>
                    </a:solidFill>
                  </a:rPr>
                  <a:t>Кількість зарахованих</a:t>
                </a:r>
              </a:p>
            </c:rich>
          </c:tx>
          <c:layout>
            <c:manualLayout>
              <c:xMode val="edge"/>
              <c:yMode val="edge"/>
              <c:x val="5.187332126495749E-3"/>
              <c:y val="0.23892121228560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8468864"/>
        <c:crosses val="autoZero"/>
        <c:crossBetween val="between"/>
      </c:valAx>
      <c:serAx>
        <c:axId val="146162560"/>
        <c:scaling>
          <c:orientation val="minMax"/>
        </c:scaling>
        <c:delete val="1"/>
        <c:axPos val="b"/>
        <c:majorTickMark val="out"/>
        <c:minorTickMark val="none"/>
        <c:tickLblPos val="none"/>
        <c:crossAx val="148470400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847837981174281"/>
          <c:y val="0.89627446536073951"/>
          <c:w val="0.65549419075760151"/>
          <c:h val="9.24474083005111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836363473331059E-2"/>
          <c:y val="7.5739988021765139E-2"/>
          <c:w val="0.86272219912320292"/>
          <c:h val="0.76861909979351084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Держзамовлення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2"/>
                <c:pt idx="0">
                  <c:v>ТГРБ</c:v>
                </c:pt>
                <c:pt idx="1">
                  <c:v>ЕМС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2"/>
                <c:pt idx="0">
                  <c:v>24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64-4D50-A481-13666E28F72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 контрактом</c:v>
                </c:pt>
              </c:strCache>
            </c:strRef>
          </c:tx>
          <c:spPr>
            <a:solidFill>
              <a:srgbClr val="CAC1B1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5"/>
              <c:layout>
                <c:manualLayout>
                  <c:x val="-3.1356507191256915E-3"/>
                  <c:y val="-7.53556251490796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6FF-4059-9212-610FC459AD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2"/>
                <c:pt idx="0">
                  <c:v>ТГРБ</c:v>
                </c:pt>
                <c:pt idx="1">
                  <c:v>ЕМС</c:v>
                </c:pt>
              </c:strCache>
            </c:strRef>
          </c:cat>
          <c:val>
            <c:numRef>
              <c:f>Лист1!$C$2:$C$12</c:f>
              <c:numCache>
                <c:formatCode>General</c:formatCode>
                <c:ptCount val="2"/>
                <c:pt idx="0">
                  <c:v>40</c:v>
                </c:pt>
                <c:pt idx="1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64-4D50-A481-13666E28F72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Разом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2"/>
                <c:pt idx="0">
                  <c:v>ТГРБ</c:v>
                </c:pt>
                <c:pt idx="1">
                  <c:v>ЕМС</c:v>
                </c:pt>
              </c:strCache>
            </c:strRef>
          </c:cat>
          <c:val>
            <c:numRef>
              <c:f>Лист1!$D$2:$D$12</c:f>
              <c:numCache>
                <c:formatCode>General</c:formatCode>
                <c:ptCount val="2"/>
                <c:pt idx="0">
                  <c:v>64</c:v>
                </c:pt>
                <c:pt idx="1">
                  <c:v>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2F-45CC-AA81-393EC533BC9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148600704"/>
        <c:axId val="148602240"/>
        <c:axId val="145926784"/>
      </c:bar3DChart>
      <c:catAx>
        <c:axId val="148600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8602240"/>
        <c:crosses val="autoZero"/>
        <c:auto val="1"/>
        <c:lblAlgn val="ctr"/>
        <c:lblOffset val="100"/>
        <c:noMultiLvlLbl val="0"/>
      </c:catAx>
      <c:valAx>
        <c:axId val="1486022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 sz="1800" b="0" dirty="0">
                    <a:solidFill>
                      <a:schemeClr val="tx1"/>
                    </a:solidFill>
                  </a:rPr>
                  <a:t>Кількість зарахованих</a:t>
                </a:r>
              </a:p>
            </c:rich>
          </c:tx>
          <c:layout>
            <c:manualLayout>
              <c:xMode val="edge"/>
              <c:yMode val="edge"/>
              <c:x val="1.2152392351425172E-2"/>
              <c:y val="0.2409484833741340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8600704"/>
        <c:crosses val="autoZero"/>
        <c:crossBetween val="between"/>
      </c:valAx>
      <c:serAx>
        <c:axId val="145926784"/>
        <c:scaling>
          <c:orientation val="minMax"/>
        </c:scaling>
        <c:delete val="1"/>
        <c:axPos val="b"/>
        <c:majorTickMark val="out"/>
        <c:minorTickMark val="none"/>
        <c:tickLblPos val="none"/>
        <c:crossAx val="148602240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847837981174281"/>
          <c:y val="0.89627446536073951"/>
          <c:w val="0.65549419075760151"/>
          <c:h val="9.24474083005111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836363473331059E-2"/>
          <c:y val="0.1065831446569796"/>
          <c:w val="0.86272219912320292"/>
          <c:h val="0.73618336787611049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Держзамовлення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2"/>
                <c:pt idx="0">
                  <c:v>КАТП, КЦМП</c:v>
                </c:pt>
                <c:pt idx="1">
                  <c:v>ЗПН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2"/>
                <c:pt idx="0">
                  <c:v>8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64-4D50-A481-13666E28F72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 контрактом</c:v>
                </c:pt>
              </c:strCache>
            </c:strRef>
          </c:tx>
          <c:spPr>
            <a:solidFill>
              <a:srgbClr val="CAC1B1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5"/>
              <c:layout>
                <c:manualLayout>
                  <c:x val="-3.1356507191256915E-3"/>
                  <c:y val="-7.53556251490796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6FF-4059-9212-610FC459AD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2"/>
                <c:pt idx="0">
                  <c:v>КАТП, КЦМП</c:v>
                </c:pt>
                <c:pt idx="1">
                  <c:v>ЗПН</c:v>
                </c:pt>
              </c:strCache>
            </c:strRef>
          </c:cat>
          <c:val>
            <c:numRef>
              <c:f>Лист1!$C$2:$C$12</c:f>
              <c:numCache>
                <c:formatCode>General</c:formatCode>
                <c:ptCount val="2"/>
                <c:pt idx="0">
                  <c:v>138</c:v>
                </c:pt>
                <c:pt idx="1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64-4D50-A481-13666E28F72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Разом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>
              <a:contourClr>
                <a:schemeClr val="tx1"/>
              </a:contourClr>
            </a:sp3d>
          </c:spPr>
          <c:invertIfNegative val="0"/>
          <c:dLbls>
            <c:dLbl>
              <c:idx val="0"/>
              <c:layout>
                <c:manualLayout>
                  <c:x val="5.5938560960698538E-3"/>
                  <c:y val="-2.027233244837427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3C2A-4401-AC55-A18EA68D44C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2"/>
                <c:pt idx="0">
                  <c:v>КАТП, КЦМП</c:v>
                </c:pt>
                <c:pt idx="1">
                  <c:v>ЗПН</c:v>
                </c:pt>
              </c:strCache>
            </c:strRef>
          </c:cat>
          <c:val>
            <c:numRef>
              <c:f>Лист1!$D$2:$D$12</c:f>
              <c:numCache>
                <c:formatCode>General</c:formatCode>
                <c:ptCount val="2"/>
                <c:pt idx="0">
                  <c:v>146</c:v>
                </c:pt>
                <c:pt idx="1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2F-45CC-AA81-393EC533BC9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148569088"/>
        <c:axId val="148644608"/>
        <c:axId val="146163008"/>
      </c:bar3DChart>
      <c:catAx>
        <c:axId val="148569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8644608"/>
        <c:crosses val="autoZero"/>
        <c:auto val="1"/>
        <c:lblAlgn val="ctr"/>
        <c:lblOffset val="100"/>
        <c:noMultiLvlLbl val="0"/>
      </c:catAx>
      <c:valAx>
        <c:axId val="1486446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 sz="1800" b="0" dirty="0">
                    <a:solidFill>
                      <a:schemeClr val="tx1"/>
                    </a:solidFill>
                  </a:rPr>
                  <a:t>Кількість зарахованих</a:t>
                </a:r>
              </a:p>
            </c:rich>
          </c:tx>
          <c:layout>
            <c:manualLayout>
              <c:xMode val="edge"/>
              <c:yMode val="edge"/>
              <c:x val="5.187332126495749E-3"/>
              <c:y val="0.23892121228560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8569088"/>
        <c:crosses val="autoZero"/>
        <c:crossBetween val="between"/>
      </c:valAx>
      <c:serAx>
        <c:axId val="146163008"/>
        <c:scaling>
          <c:orientation val="minMax"/>
        </c:scaling>
        <c:delete val="1"/>
        <c:axPos val="b"/>
        <c:majorTickMark val="out"/>
        <c:minorTickMark val="none"/>
        <c:tickLblPos val="none"/>
        <c:crossAx val="148644608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847837981174281"/>
          <c:y val="0.89627446536073951"/>
          <c:w val="0.65549419075760151"/>
          <c:h val="9.24474083005111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836363473331059E-2"/>
          <c:y val="0.10006678695981433"/>
          <c:w val="0.86272219912320292"/>
          <c:h val="0.7442923008554605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Держзамовлення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2"/>
                <c:pt idx="0">
                  <c:v>КАТП, КЦМП</c:v>
                </c:pt>
                <c:pt idx="1">
                  <c:v>ЗПН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2"/>
                <c:pt idx="0">
                  <c:v>2</c:v>
                </c:pt>
                <c:pt idx="1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64-4D50-A481-13666E28F72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 контрактом</c:v>
                </c:pt>
              </c:strCache>
            </c:strRef>
          </c:tx>
          <c:spPr>
            <a:solidFill>
              <a:srgbClr val="CAC1B1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5"/>
              <c:layout>
                <c:manualLayout>
                  <c:x val="-3.1356507191256915E-3"/>
                  <c:y val="-7.53556251490796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6FF-4059-9212-610FC459AD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2"/>
                <c:pt idx="0">
                  <c:v>КАТП, КЦМП</c:v>
                </c:pt>
                <c:pt idx="1">
                  <c:v>ЗПН</c:v>
                </c:pt>
              </c:strCache>
            </c:strRef>
          </c:cat>
          <c:val>
            <c:numRef>
              <c:f>Лист1!$C$2:$C$12</c:f>
              <c:numCache>
                <c:formatCode>General</c:formatCode>
                <c:ptCount val="2"/>
                <c:pt idx="0">
                  <c:v>50</c:v>
                </c:pt>
                <c:pt idx="1">
                  <c:v>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64-4D50-A481-13666E28F72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Разом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2"/>
                <c:pt idx="0">
                  <c:v>КАТП, КЦМП</c:v>
                </c:pt>
                <c:pt idx="1">
                  <c:v>ЗПН</c:v>
                </c:pt>
              </c:strCache>
            </c:strRef>
          </c:cat>
          <c:val>
            <c:numRef>
              <c:f>Лист1!$D$2:$D$12</c:f>
              <c:numCache>
                <c:formatCode>General</c:formatCode>
                <c:ptCount val="2"/>
                <c:pt idx="0">
                  <c:v>52</c:v>
                </c:pt>
                <c:pt idx="1">
                  <c:v>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2F-45CC-AA81-393EC533BC9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148705280"/>
        <c:axId val="148706816"/>
        <c:axId val="146304512"/>
      </c:bar3DChart>
      <c:catAx>
        <c:axId val="1487052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8706816"/>
        <c:crosses val="autoZero"/>
        <c:auto val="1"/>
        <c:lblAlgn val="ctr"/>
        <c:lblOffset val="100"/>
        <c:noMultiLvlLbl val="0"/>
      </c:catAx>
      <c:valAx>
        <c:axId val="148706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 sz="1800" b="0" dirty="0">
                    <a:solidFill>
                      <a:schemeClr val="tx1"/>
                    </a:solidFill>
                  </a:rPr>
                  <a:t>Кількість зарахованих</a:t>
                </a:r>
              </a:p>
            </c:rich>
          </c:tx>
          <c:layout>
            <c:manualLayout>
              <c:xMode val="edge"/>
              <c:yMode val="edge"/>
              <c:x val="1.2152392351425172E-2"/>
              <c:y val="0.2409484833741340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8705280"/>
        <c:crosses val="autoZero"/>
        <c:crossBetween val="between"/>
      </c:valAx>
      <c:serAx>
        <c:axId val="146304512"/>
        <c:scaling>
          <c:orientation val="minMax"/>
        </c:scaling>
        <c:delete val="1"/>
        <c:axPos val="b"/>
        <c:majorTickMark val="out"/>
        <c:minorTickMark val="none"/>
        <c:tickLblPos val="none"/>
        <c:crossAx val="148706816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847837981174281"/>
          <c:y val="0.89627446536073951"/>
          <c:w val="0.65549419075760151"/>
          <c:h val="9.24474083005111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Контракт</c:v>
                </c:pt>
              </c:strCache>
            </c:strRef>
          </c:tx>
          <c:spPr>
            <a:gradFill>
              <a:gsLst>
                <a:gs pos="0">
                  <a:schemeClr val="accent3">
                    <a:tint val="92000"/>
                    <a:satMod val="170000"/>
                  </a:schemeClr>
                </a:gs>
                <a:gs pos="15000">
                  <a:schemeClr val="accent3">
                    <a:tint val="92000"/>
                    <a:shade val="99000"/>
                    <a:satMod val="170000"/>
                  </a:schemeClr>
                </a:gs>
                <a:gs pos="62000">
                  <a:schemeClr val="accent3">
                    <a:tint val="96000"/>
                    <a:shade val="80000"/>
                    <a:satMod val="170000"/>
                  </a:schemeClr>
                </a:gs>
                <a:gs pos="97000">
                  <a:schemeClr val="accent3">
                    <a:tint val="98000"/>
                    <a:shade val="63000"/>
                    <a:satMod val="170000"/>
                  </a:schemeClr>
                </a:gs>
                <a:gs pos="100000">
                  <a:schemeClr val="accent3">
                    <a:shade val="62000"/>
                    <a:satMod val="170000"/>
                  </a:schemeClr>
                </a:gs>
              </a:gsLst>
              <a:path path="circle">
                <a:fillToRect l="100000" t="100000" r="100000" b="100000"/>
              </a:path>
            </a:gradFill>
            <a:ln w="9525" cap="flat" cmpd="sng" algn="ctr">
              <a:solidFill>
                <a:schemeClr val="accent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/>
              <a:lightRig rig="brightRoom" dir="tl">
                <a:rot lat="0" lon="0" rev="8700000"/>
              </a:lightRig>
            </a:scene3d>
            <a:sp3d>
              <a:bevelT w="0" h="0"/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40000"/>
                  <a:lumOff val="60000"/>
                </a:schemeClr>
              </a:solidFill>
              <a:ln w="9525" cap="flat" cmpd="sng" algn="ctr">
                <a:solidFill>
                  <a:schemeClr val="accent1"/>
                </a:solidFill>
                <a:prstDash val="solid"/>
              </a:ln>
              <a:effectLst>
                <a:outerShdw blurRad="63500" dist="25400" dir="5400000" rotWithShape="0">
                  <a:srgbClr val="000000">
                    <a:alpha val="43137"/>
                  </a:srgbClr>
                </a:outerShdw>
              </a:effectLst>
              <a:scene3d>
                <a:camera prst="orthographicFront"/>
                <a:lightRig rig="brightRoom" dir="tl">
                  <a:rot lat="0" lon="0" rev="8700000"/>
                </a:lightRig>
              </a:scene3d>
              <a:sp3d>
                <a:bevelT w="0" h="0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CF13-40EB-AC5D-475D0B7C4179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9525" cap="flat" cmpd="sng" algn="ctr">
                <a:solidFill>
                  <a:schemeClr val="accent1"/>
                </a:solidFill>
                <a:prstDash val="solid"/>
              </a:ln>
              <a:effectLst>
                <a:outerShdw blurRad="63500" dist="25400" dir="5400000" rotWithShape="0">
                  <a:srgbClr val="000000">
                    <a:alpha val="43137"/>
                  </a:srgbClr>
                </a:outerShdw>
              </a:effectLst>
              <a:scene3d>
                <a:camera prst="orthographicFront"/>
                <a:lightRig rig="brightRoom" dir="tl">
                  <a:rot lat="0" lon="0" rev="8700000"/>
                </a:lightRig>
              </a:scene3d>
              <a:sp3d>
                <a:bevelT w="0" h="0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CF13-40EB-AC5D-475D0B7C4179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ln w="9525" cap="flat" cmpd="sng" algn="ctr">
                <a:solidFill>
                  <a:schemeClr val="accent1"/>
                </a:solidFill>
                <a:prstDash val="solid"/>
              </a:ln>
              <a:effectLst>
                <a:outerShdw blurRad="63500" dist="25400" dir="5400000" rotWithShape="0">
                  <a:srgbClr val="000000">
                    <a:alpha val="43137"/>
                  </a:srgbClr>
                </a:outerShdw>
              </a:effectLst>
              <a:scene3d>
                <a:camera prst="orthographicFront"/>
                <a:lightRig rig="brightRoom" dir="tl">
                  <a:rot lat="0" lon="0" rev="8700000"/>
                </a:lightRig>
              </a:scene3d>
              <a:sp3d>
                <a:bevelT w="0" h="0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CF13-40EB-AC5D-475D0B7C417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ПЗСО</c:v>
                </c:pt>
                <c:pt idx="1">
                  <c:v>МС</c:v>
                </c:pt>
                <c:pt idx="2">
                  <c:v>2-га вища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173</c:v>
                </c:pt>
                <c:pt idx="1">
                  <c:v>135</c:v>
                </c:pt>
                <c:pt idx="2">
                  <c:v>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8A-4D41-8CC3-0E5C94ED1AB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5"/>
        <c:axId val="97247232"/>
        <c:axId val="97248768"/>
      </c:barChart>
      <c:catAx>
        <c:axId val="9724723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one"/>
        <c:crossAx val="97248768"/>
        <c:crosses val="autoZero"/>
        <c:auto val="1"/>
        <c:lblAlgn val="ctr"/>
        <c:lblOffset val="100"/>
        <c:noMultiLvlLbl val="0"/>
      </c:catAx>
      <c:valAx>
        <c:axId val="97248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72472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244621468485485"/>
          <c:y val="0.92396362525375952"/>
          <c:w val="0.75107570630290399"/>
          <c:h val="5.465827870977294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RU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836363473331059E-2"/>
          <c:y val="0.1065831446569796"/>
          <c:w val="0.86272219912320292"/>
          <c:h val="0.73618336787611049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Держзамовлення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Лист1!$A$2:$A$13</c:f>
              <c:strCache>
                <c:ptCount val="3"/>
                <c:pt idx="0">
                  <c:v>СР</c:v>
                </c:pt>
                <c:pt idx="1">
                  <c:v>Жрнл</c:v>
                </c:pt>
                <c:pt idx="2">
                  <c:v>Псхилогії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3"/>
                <c:pt idx="0">
                  <c:v>11</c:v>
                </c:pt>
                <c:pt idx="1">
                  <c:v>2</c:v>
                </c:pt>
                <c:pt idx="2">
                  <c:v>17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64-4D50-A481-13666E28F72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 контрактом</c:v>
                </c:pt>
              </c:strCache>
            </c:strRef>
          </c:tx>
          <c:spPr>
            <a:solidFill>
              <a:srgbClr val="CAC1B1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5"/>
              <c:layout>
                <c:manualLayout>
                  <c:x val="-3.1356507191256915E-3"/>
                  <c:y val="-7.53556251490796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6FF-4059-9212-610FC459AD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Лист1!$A$2:$A$13</c:f>
              <c:strCache>
                <c:ptCount val="3"/>
                <c:pt idx="0">
                  <c:v>СР</c:v>
                </c:pt>
                <c:pt idx="1">
                  <c:v>Жрнл</c:v>
                </c:pt>
                <c:pt idx="2">
                  <c:v>Псхилогії</c:v>
                </c:pt>
              </c:strCache>
            </c:strRef>
          </c:cat>
          <c:val>
            <c:numRef>
              <c:f>Лист1!$C$2:$C$13</c:f>
              <c:numCache>
                <c:formatCode>General</c:formatCode>
                <c:ptCount val="3"/>
                <c:pt idx="0">
                  <c:v>11</c:v>
                </c:pt>
                <c:pt idx="1">
                  <c:v>16</c:v>
                </c:pt>
                <c:pt idx="2">
                  <c:v>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64-4D50-A481-13666E28F72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Разом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Лист1!$A$2:$A$13</c:f>
              <c:strCache>
                <c:ptCount val="3"/>
                <c:pt idx="0">
                  <c:v>СР</c:v>
                </c:pt>
                <c:pt idx="1">
                  <c:v>Жрнл</c:v>
                </c:pt>
                <c:pt idx="2">
                  <c:v>Псхилогії</c:v>
                </c:pt>
              </c:strCache>
            </c:strRef>
          </c:cat>
          <c:val>
            <c:numRef>
              <c:f>Лист1!$D$2:$D$13</c:f>
              <c:numCache>
                <c:formatCode>General</c:formatCode>
                <c:ptCount val="3"/>
                <c:pt idx="0">
                  <c:v>22</c:v>
                </c:pt>
                <c:pt idx="1">
                  <c:v>18</c:v>
                </c:pt>
                <c:pt idx="2">
                  <c:v>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2F-45CC-AA81-393EC533BC9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151372544"/>
        <c:axId val="151374080"/>
        <c:axId val="146385984"/>
      </c:bar3DChart>
      <c:catAx>
        <c:axId val="151372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1374080"/>
        <c:crosses val="autoZero"/>
        <c:auto val="1"/>
        <c:lblAlgn val="ctr"/>
        <c:lblOffset val="100"/>
        <c:noMultiLvlLbl val="0"/>
      </c:catAx>
      <c:valAx>
        <c:axId val="15137408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 sz="1800" b="0" dirty="0">
                    <a:solidFill>
                      <a:schemeClr val="tx1"/>
                    </a:solidFill>
                  </a:rPr>
                  <a:t>Кількість зарахованих</a:t>
                </a:r>
              </a:p>
            </c:rich>
          </c:tx>
          <c:layout>
            <c:manualLayout>
              <c:xMode val="edge"/>
              <c:yMode val="edge"/>
              <c:x val="5.187332126495749E-3"/>
              <c:y val="0.23892121228560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1372544"/>
        <c:crosses val="autoZero"/>
        <c:crossBetween val="between"/>
      </c:valAx>
      <c:serAx>
        <c:axId val="146385984"/>
        <c:scaling>
          <c:orientation val="minMax"/>
        </c:scaling>
        <c:delete val="1"/>
        <c:axPos val="b"/>
        <c:majorTickMark val="out"/>
        <c:minorTickMark val="none"/>
        <c:tickLblPos val="none"/>
        <c:crossAx val="151374080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847837981174281"/>
          <c:y val="0.89627446536073951"/>
          <c:w val="0.65549419075760151"/>
          <c:h val="9.24474083005111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836363473331059E-2"/>
          <c:y val="7.5739988021765139E-2"/>
          <c:w val="0.86272219912320292"/>
          <c:h val="0.7564557003244855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Держзамовлення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Лист1!$A$2:$A$13</c:f>
              <c:strCache>
                <c:ptCount val="3"/>
                <c:pt idx="0">
                  <c:v>Жрнл</c:v>
                </c:pt>
                <c:pt idx="1">
                  <c:v>СР</c:v>
                </c:pt>
                <c:pt idx="2">
                  <c:v>Психології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3"/>
                <c:pt idx="0">
                  <c:v>2</c:v>
                </c:pt>
                <c:pt idx="1">
                  <c:v>8</c:v>
                </c:pt>
                <c:pt idx="2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64-4D50-A481-13666E28F72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 контрактом</c:v>
                </c:pt>
              </c:strCache>
            </c:strRef>
          </c:tx>
          <c:spPr>
            <a:solidFill>
              <a:srgbClr val="CAC1B1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5"/>
              <c:layout>
                <c:manualLayout>
                  <c:x val="-3.1356507191256915E-3"/>
                  <c:y val="-7.53556251490796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6FF-4059-9212-610FC459AD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Лист1!$A$2:$A$13</c:f>
              <c:strCache>
                <c:ptCount val="3"/>
                <c:pt idx="0">
                  <c:v>Жрнл</c:v>
                </c:pt>
                <c:pt idx="1">
                  <c:v>СР</c:v>
                </c:pt>
                <c:pt idx="2">
                  <c:v>Психології</c:v>
                </c:pt>
              </c:strCache>
            </c:strRef>
          </c:cat>
          <c:val>
            <c:numRef>
              <c:f>Лист1!$C$2:$C$13</c:f>
              <c:numCache>
                <c:formatCode>General</c:formatCode>
                <c:ptCount val="3"/>
                <c:pt idx="0">
                  <c:v>8</c:v>
                </c:pt>
                <c:pt idx="1">
                  <c:v>28</c:v>
                </c:pt>
                <c:pt idx="2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64-4D50-A481-13666E28F72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Разом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Лист1!$A$2:$A$13</c:f>
              <c:strCache>
                <c:ptCount val="3"/>
                <c:pt idx="0">
                  <c:v>Жрнл</c:v>
                </c:pt>
                <c:pt idx="1">
                  <c:v>СР</c:v>
                </c:pt>
                <c:pt idx="2">
                  <c:v>Психології</c:v>
                </c:pt>
              </c:strCache>
            </c:strRef>
          </c:cat>
          <c:val>
            <c:numRef>
              <c:f>Лист1!$D$2:$D$13</c:f>
              <c:numCache>
                <c:formatCode>General</c:formatCode>
                <c:ptCount val="3"/>
                <c:pt idx="0">
                  <c:v>10</c:v>
                </c:pt>
                <c:pt idx="1">
                  <c:v>36</c:v>
                </c:pt>
                <c:pt idx="2">
                  <c:v>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2F-45CC-AA81-393EC533BC9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151434752"/>
        <c:axId val="151436288"/>
        <c:axId val="151429120"/>
      </c:bar3DChart>
      <c:catAx>
        <c:axId val="151434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1436288"/>
        <c:crosses val="autoZero"/>
        <c:auto val="1"/>
        <c:lblAlgn val="ctr"/>
        <c:lblOffset val="100"/>
        <c:noMultiLvlLbl val="0"/>
      </c:catAx>
      <c:valAx>
        <c:axId val="151436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 sz="1800" b="0" dirty="0">
                    <a:solidFill>
                      <a:schemeClr val="tx1"/>
                    </a:solidFill>
                  </a:rPr>
                  <a:t>Кількість зарахованих</a:t>
                </a:r>
              </a:p>
            </c:rich>
          </c:tx>
          <c:layout>
            <c:manualLayout>
              <c:xMode val="edge"/>
              <c:yMode val="edge"/>
              <c:x val="1.2152392351425172E-2"/>
              <c:y val="0.2409484833741340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1434752"/>
        <c:crosses val="autoZero"/>
        <c:crossBetween val="between"/>
      </c:valAx>
      <c:serAx>
        <c:axId val="151429120"/>
        <c:scaling>
          <c:orientation val="minMax"/>
        </c:scaling>
        <c:delete val="1"/>
        <c:axPos val="b"/>
        <c:majorTickMark val="out"/>
        <c:minorTickMark val="none"/>
        <c:tickLblPos val="none"/>
        <c:crossAx val="151436288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847837981174281"/>
          <c:y val="0.89627446536073951"/>
          <c:w val="0.65549419075760151"/>
          <c:h val="9.24474083005111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836363473331059E-2"/>
          <c:y val="0.1065831446569796"/>
          <c:w val="0.86272219912320292"/>
          <c:h val="0.73618336787611049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Держзамовлення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3"/>
                <c:pt idx="0">
                  <c:v>УФКС</c:v>
                </c:pt>
                <c:pt idx="1">
                  <c:v>ФТтаЕ</c:v>
                </c:pt>
                <c:pt idx="2">
                  <c:v>СО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3"/>
                <c:pt idx="0">
                  <c:v>17</c:v>
                </c:pt>
                <c:pt idx="1">
                  <c:v>17</c:v>
                </c:pt>
                <c:pt idx="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64-4D50-A481-13666E28F72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 контрактом</c:v>
                </c:pt>
              </c:strCache>
            </c:strRef>
          </c:tx>
          <c:spPr>
            <a:solidFill>
              <a:srgbClr val="CAC1B1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5"/>
              <c:layout>
                <c:manualLayout>
                  <c:x val="-3.1356507191256915E-3"/>
                  <c:y val="-7.53556251490796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6FF-4059-9212-610FC459AD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3"/>
                <c:pt idx="0">
                  <c:v>УФКС</c:v>
                </c:pt>
                <c:pt idx="1">
                  <c:v>ФТтаЕ</c:v>
                </c:pt>
                <c:pt idx="2">
                  <c:v>СО</c:v>
                </c:pt>
              </c:strCache>
            </c:strRef>
          </c:cat>
          <c:val>
            <c:numRef>
              <c:f>Лист1!$C$2:$C$12</c:f>
              <c:numCache>
                <c:formatCode>General</c:formatCode>
                <c:ptCount val="3"/>
                <c:pt idx="0">
                  <c:v>71</c:v>
                </c:pt>
                <c:pt idx="1">
                  <c:v>65</c:v>
                </c:pt>
                <c:pt idx="2">
                  <c:v>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64-4D50-A481-13666E28F72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Разом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3"/>
                <c:pt idx="0">
                  <c:v>УФКС</c:v>
                </c:pt>
                <c:pt idx="1">
                  <c:v>ФТтаЕ</c:v>
                </c:pt>
                <c:pt idx="2">
                  <c:v>СО</c:v>
                </c:pt>
              </c:strCache>
            </c:strRef>
          </c:cat>
          <c:val>
            <c:numRef>
              <c:f>Лист1!$D$2:$D$12</c:f>
              <c:numCache>
                <c:formatCode>General</c:formatCode>
                <c:ptCount val="3"/>
                <c:pt idx="0">
                  <c:v>88</c:v>
                </c:pt>
                <c:pt idx="1">
                  <c:v>82</c:v>
                </c:pt>
                <c:pt idx="2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2F-45CC-AA81-393EC533BC9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151685376"/>
        <c:axId val="151703552"/>
        <c:axId val="151432256"/>
      </c:bar3DChart>
      <c:catAx>
        <c:axId val="1516853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1703552"/>
        <c:crosses val="autoZero"/>
        <c:auto val="1"/>
        <c:lblAlgn val="ctr"/>
        <c:lblOffset val="100"/>
        <c:noMultiLvlLbl val="0"/>
      </c:catAx>
      <c:valAx>
        <c:axId val="1517035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 sz="1800" b="0" dirty="0">
                    <a:solidFill>
                      <a:schemeClr val="tx1"/>
                    </a:solidFill>
                  </a:rPr>
                  <a:t>Кількість зарахованих</a:t>
                </a:r>
              </a:p>
            </c:rich>
          </c:tx>
          <c:layout>
            <c:manualLayout>
              <c:xMode val="edge"/>
              <c:yMode val="edge"/>
              <c:x val="5.187332126495749E-3"/>
              <c:y val="0.23892121228560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1685376"/>
        <c:crosses val="autoZero"/>
        <c:crossBetween val="between"/>
      </c:valAx>
      <c:serAx>
        <c:axId val="151432256"/>
        <c:scaling>
          <c:orientation val="minMax"/>
        </c:scaling>
        <c:delete val="1"/>
        <c:axPos val="b"/>
        <c:majorTickMark val="out"/>
        <c:minorTickMark val="none"/>
        <c:tickLblPos val="none"/>
        <c:crossAx val="151703552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847837981174281"/>
          <c:y val="0.89627446536073951"/>
          <c:w val="0.65549419075760151"/>
          <c:h val="9.24474083005111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836363473331059E-2"/>
          <c:y val="7.7767221266602585E-2"/>
          <c:w val="0.86272219912320292"/>
          <c:h val="0.74226506761062305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Держзамовлення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3"/>
                <c:pt idx="0">
                  <c:v>УФКС</c:v>
                </c:pt>
                <c:pt idx="1">
                  <c:v>СО</c:v>
                </c:pt>
                <c:pt idx="2">
                  <c:v>ФТтаЕ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3"/>
                <c:pt idx="0">
                  <c:v>17</c:v>
                </c:pt>
                <c:pt idx="1">
                  <c:v>8</c:v>
                </c:pt>
                <c:pt idx="2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64-4D50-A481-13666E28F72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 контрактом</c:v>
                </c:pt>
              </c:strCache>
            </c:strRef>
          </c:tx>
          <c:spPr>
            <a:solidFill>
              <a:srgbClr val="CAC1B1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5"/>
              <c:layout>
                <c:manualLayout>
                  <c:x val="-3.1356507191256915E-3"/>
                  <c:y val="-7.53556251490796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6FF-4059-9212-610FC459AD6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3"/>
                <c:pt idx="0">
                  <c:v>УФКС</c:v>
                </c:pt>
                <c:pt idx="1">
                  <c:v>СО</c:v>
                </c:pt>
                <c:pt idx="2">
                  <c:v>ФТтаЕ</c:v>
                </c:pt>
              </c:strCache>
            </c:strRef>
          </c:cat>
          <c:val>
            <c:numRef>
              <c:f>Лист1!$C$2:$C$12</c:f>
              <c:numCache>
                <c:formatCode>General</c:formatCode>
                <c:ptCount val="3"/>
                <c:pt idx="0">
                  <c:v>26</c:v>
                </c:pt>
                <c:pt idx="1">
                  <c:v>23</c:v>
                </c:pt>
                <c:pt idx="2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64-4D50-A481-13666E28F72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Разом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Лист1!$A$2:$A$12</c:f>
              <c:strCache>
                <c:ptCount val="3"/>
                <c:pt idx="0">
                  <c:v>УФКС</c:v>
                </c:pt>
                <c:pt idx="1">
                  <c:v>СО</c:v>
                </c:pt>
                <c:pt idx="2">
                  <c:v>ФТтаЕ</c:v>
                </c:pt>
              </c:strCache>
            </c:strRef>
          </c:cat>
          <c:val>
            <c:numRef>
              <c:f>Лист1!$D$2:$D$12</c:f>
              <c:numCache>
                <c:formatCode>General</c:formatCode>
                <c:ptCount val="3"/>
                <c:pt idx="0">
                  <c:v>43</c:v>
                </c:pt>
                <c:pt idx="1">
                  <c:v>31</c:v>
                </c:pt>
                <c:pt idx="2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2F-45CC-AA81-393EC533BC9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151792640"/>
        <c:axId val="151810816"/>
        <c:axId val="151689408"/>
      </c:bar3DChart>
      <c:catAx>
        <c:axId val="1517926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1810816"/>
        <c:crosses val="autoZero"/>
        <c:auto val="1"/>
        <c:lblAlgn val="ctr"/>
        <c:lblOffset val="100"/>
        <c:noMultiLvlLbl val="0"/>
      </c:catAx>
      <c:valAx>
        <c:axId val="151810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 sz="1800" b="0" dirty="0">
                    <a:solidFill>
                      <a:schemeClr val="tx1"/>
                    </a:solidFill>
                  </a:rPr>
                  <a:t>Кількість зарахованих</a:t>
                </a:r>
              </a:p>
            </c:rich>
          </c:tx>
          <c:layout>
            <c:manualLayout>
              <c:xMode val="edge"/>
              <c:yMode val="edge"/>
              <c:x val="1.2152392351425172E-2"/>
              <c:y val="0.2409484833741340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1792640"/>
        <c:crosses val="autoZero"/>
        <c:crossBetween val="between"/>
      </c:valAx>
      <c:serAx>
        <c:axId val="151689408"/>
        <c:scaling>
          <c:orientation val="minMax"/>
        </c:scaling>
        <c:delete val="1"/>
        <c:axPos val="b"/>
        <c:majorTickMark val="out"/>
        <c:minorTickMark val="none"/>
        <c:tickLblPos val="none"/>
        <c:crossAx val="151810816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847837981174281"/>
          <c:y val="0.89627446536073951"/>
          <c:w val="0.65549419075760151"/>
          <c:h val="9.24474083005111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solidFill>
          <a:schemeClr val="accent3">
            <a:lumMod val="40000"/>
            <a:lumOff val="60000"/>
          </a:schemeClr>
        </a:solidFill>
        <a:ln>
          <a:noFill/>
        </a:ln>
        <a:effectLst/>
        <a:sp3d/>
      </c:spPr>
    </c:sideWall>
    <c:backWall>
      <c:thickness val="0"/>
      <c:spPr>
        <a:solidFill>
          <a:schemeClr val="accent3">
            <a:lumMod val="40000"/>
            <a:lumOff val="60000"/>
          </a:schemeClr>
        </a:solidFill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1684906113185644E-2"/>
          <c:y val="2.2498400918033255E-2"/>
          <c:w val="0.92479771349337436"/>
          <c:h val="0.77660305742098912"/>
        </c:manualLayout>
      </c:layout>
      <c:bar3DChart>
        <c:barDir val="col"/>
        <c:grouping val="standard"/>
        <c:varyColors val="0"/>
        <c:ser>
          <c:idx val="1"/>
          <c:order val="0"/>
          <c:tx>
            <c:strRef>
              <c:f>Лист1!$B$1</c:f>
              <c:strCache>
                <c:ptCount val="1"/>
                <c:pt idx="0">
                  <c:v>Заочна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>
              <a:bevelT w="0" h="0"/>
              <a:contourClr>
                <a:schemeClr val="tx1"/>
              </a:contourClr>
            </a:sp3d>
          </c:spPr>
          <c:invertIfNegative val="0"/>
          <c:dLbls>
            <c:dLbl>
              <c:idx val="0"/>
              <c:layout>
                <c:manualLayout>
                  <c:x val="9.4069521573770746E-3"/>
                  <c:y val="4.5213375089447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0CA7-41CF-B5BC-5D9B9AE1DF15}"/>
                </c:ext>
              </c:extLst>
            </c:dLbl>
            <c:dLbl>
              <c:idx val="1"/>
              <c:layout>
                <c:manualLayout>
                  <c:x val="9.4069521573770746E-3"/>
                  <c:y val="4.14455938319937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E-0CA7-41CF-B5BC-5D9B9AE1DF15}"/>
                </c:ext>
              </c:extLst>
            </c:dLbl>
            <c:dLbl>
              <c:idx val="2"/>
              <c:layout>
                <c:manualLayout>
                  <c:x val="1.0974777516939867E-2"/>
                  <c:y val="5.27489376043556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0CA7-41CF-B5BC-5D9B9AE1DF15}"/>
                </c:ext>
              </c:extLst>
            </c:dLbl>
            <c:dLbl>
              <c:idx val="3"/>
              <c:layout>
                <c:manualLayout>
                  <c:x val="1.4110428236065542E-2"/>
                  <c:y val="4.898115634690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0CA7-41CF-B5BC-5D9B9AE1DF15}"/>
                </c:ext>
              </c:extLst>
            </c:dLbl>
            <c:dLbl>
              <c:idx val="4"/>
              <c:layout>
                <c:manualLayout>
                  <c:x val="4.7034760786884228E-3"/>
                  <c:y val="4.70972657181747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6-0CA7-41CF-B5BC-5D9B9AE1DF15}"/>
                </c:ext>
              </c:extLst>
            </c:dLbl>
            <c:dLbl>
              <c:idx val="5"/>
              <c:layout>
                <c:manualLayout>
                  <c:x val="-6.2713014382514039E-3"/>
                  <c:y val="5.463282823308271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cap="none" spc="0" baseline="0">
                      <a:ln w="0"/>
                      <a:solidFill>
                        <a:schemeClr val="tx1"/>
                      </a:solidFill>
                      <a:effectLst>
                        <a:outerShdw blurRad="38100" dist="19050" dir="2700000" algn="tl" rotWithShape="0">
                          <a:schemeClr val="dk1">
                            <a:alpha val="40000"/>
                          </a:schemeClr>
                        </a:outerShdw>
                      </a:effectLst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7557194762920118E-2"/>
                      <c:h val="2.992567680625059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0CA7-41CF-B5BC-5D9B9AE1DF15}"/>
                </c:ext>
              </c:extLst>
            </c:dLbl>
            <c:dLbl>
              <c:idx val="6"/>
              <c:layout>
                <c:manualLayout>
                  <c:x val="1.2542602876502652E-2"/>
                  <c:y val="4.8981156346901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0CA7-41CF-B5BC-5D9B9AE1DF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Лист1!$A$2:$A$11</c:f>
              <c:strCache>
                <c:ptCount val="10"/>
                <c:pt idx="0">
                  <c:v>БМК</c:v>
                </c:pt>
                <c:pt idx="1">
                  <c:v>ТМК</c:v>
                </c:pt>
                <c:pt idx="2">
                  <c:v>ЗФККТ</c:v>
                </c:pt>
                <c:pt idx="3">
                  <c:v>ЗГК</c:v>
                </c:pt>
                <c:pt idx="4">
                  <c:v>ЗЕТК</c:v>
                </c:pt>
                <c:pt idx="5">
                  <c:v>Авіаційний коледж</c:v>
                </c:pt>
                <c:pt idx="6">
                  <c:v>ЗБК</c:v>
                </c:pt>
                <c:pt idx="7">
                  <c:v>Гідро коледж</c:v>
                </c:pt>
                <c:pt idx="8">
                  <c:v>Металург коледж</c:v>
                </c:pt>
                <c:pt idx="9">
                  <c:v>Інші</c:v>
                </c:pt>
              </c:strCache>
            </c:str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13</c:v>
                </c:pt>
                <c:pt idx="4">
                  <c:v>9</c:v>
                </c:pt>
                <c:pt idx="5">
                  <c:v>16</c:v>
                </c:pt>
                <c:pt idx="6">
                  <c:v>2</c:v>
                </c:pt>
                <c:pt idx="7">
                  <c:v>1</c:v>
                </c:pt>
                <c:pt idx="8">
                  <c:v>9</c:v>
                </c:pt>
                <c:pt idx="9">
                  <c:v>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64-4D50-A481-13666E28F721}"/>
            </c:ext>
          </c:extLst>
        </c:ser>
        <c:ser>
          <c:idx val="2"/>
          <c:order val="1"/>
          <c:tx>
            <c:strRef>
              <c:f>Лист1!$C$1</c:f>
              <c:strCache>
                <c:ptCount val="1"/>
                <c:pt idx="0">
                  <c:v>Денна 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>
              <a:contourClr>
                <a:schemeClr val="tx1"/>
              </a:contourClr>
            </a:sp3d>
          </c:spPr>
          <c:invertIfNegative val="0"/>
          <c:dLbls>
            <c:dLbl>
              <c:idx val="0"/>
              <c:layout>
                <c:manualLayout>
                  <c:x val="-3.1356507191257206E-3"/>
                  <c:y val="4.33294844607207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0CA7-41CF-B5BC-5D9B9AE1DF15}"/>
                </c:ext>
              </c:extLst>
            </c:dLbl>
            <c:dLbl>
              <c:idx val="1"/>
              <c:layout>
                <c:manualLayout>
                  <c:x val="6.2713014382514039E-3"/>
                  <c:y val="4.5213375089447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0CA7-41CF-B5BC-5D9B9AE1DF15}"/>
                </c:ext>
              </c:extLst>
            </c:dLbl>
            <c:dLbl>
              <c:idx val="2"/>
              <c:layout>
                <c:manualLayout>
                  <c:x val="1.567825359562846E-3"/>
                  <c:y val="4.898115634690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0CA7-41CF-B5BC-5D9B9AE1DF15}"/>
                </c:ext>
              </c:extLst>
            </c:dLbl>
            <c:dLbl>
              <c:idx val="3"/>
              <c:layout>
                <c:manualLayout>
                  <c:x val="-3.1356507191256915E-3"/>
                  <c:y val="4.33294844607207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0CA7-41CF-B5BC-5D9B9AE1DF15}"/>
                </c:ext>
              </c:extLst>
            </c:dLbl>
            <c:dLbl>
              <c:idx val="4"/>
              <c:layout>
                <c:manualLayout>
                  <c:x val="6.2713014382514039E-3"/>
                  <c:y val="5.27489376043557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0CA7-41CF-B5BC-5D9B9AE1DF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/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Лист1!$A$2:$A$11</c:f>
              <c:strCache>
                <c:ptCount val="10"/>
                <c:pt idx="0">
                  <c:v>БМК</c:v>
                </c:pt>
                <c:pt idx="1">
                  <c:v>ТМК</c:v>
                </c:pt>
                <c:pt idx="2">
                  <c:v>ЗФККТ</c:v>
                </c:pt>
                <c:pt idx="3">
                  <c:v>ЗГК</c:v>
                </c:pt>
                <c:pt idx="4">
                  <c:v>ЗЕТК</c:v>
                </c:pt>
                <c:pt idx="5">
                  <c:v>Авіаційний коледж</c:v>
                </c:pt>
                <c:pt idx="6">
                  <c:v>ЗБК</c:v>
                </c:pt>
                <c:pt idx="7">
                  <c:v>Гідро коледж</c:v>
                </c:pt>
                <c:pt idx="8">
                  <c:v>Металург коледж</c:v>
                </c:pt>
                <c:pt idx="9">
                  <c:v>Інші</c:v>
                </c:pt>
              </c:strCache>
            </c:strRef>
          </c:cat>
          <c:val>
            <c:numRef>
              <c:f>Лист1!$C$2:$C$11</c:f>
              <c:numCache>
                <c:formatCode>General</c:formatCode>
                <c:ptCount val="10"/>
                <c:pt idx="0">
                  <c:v>9</c:v>
                </c:pt>
                <c:pt idx="1">
                  <c:v>3</c:v>
                </c:pt>
                <c:pt idx="2">
                  <c:v>62</c:v>
                </c:pt>
                <c:pt idx="3">
                  <c:v>28</c:v>
                </c:pt>
                <c:pt idx="4">
                  <c:v>125</c:v>
                </c:pt>
                <c:pt idx="5">
                  <c:v>83</c:v>
                </c:pt>
                <c:pt idx="6">
                  <c:v>37</c:v>
                </c:pt>
                <c:pt idx="7">
                  <c:v>20</c:v>
                </c:pt>
                <c:pt idx="8">
                  <c:v>16</c:v>
                </c:pt>
                <c:pt idx="9">
                  <c:v>200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2F-45CC-AA81-393EC533BC9B}"/>
            </c:ext>
          </c:extLst>
        </c:ser>
        <c:ser>
          <c:idx val="0"/>
          <c:order val="2"/>
          <c:tx>
            <c:strRef>
              <c:f>Лист1!$D$1</c:f>
              <c:strCache>
                <c:ptCount val="1"/>
                <c:pt idx="0">
                  <c:v>Всього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Лист1!$A$2:$A$11</c:f>
              <c:strCache>
                <c:ptCount val="10"/>
                <c:pt idx="0">
                  <c:v>БМК</c:v>
                </c:pt>
                <c:pt idx="1">
                  <c:v>ТМК</c:v>
                </c:pt>
                <c:pt idx="2">
                  <c:v>ЗФККТ</c:v>
                </c:pt>
                <c:pt idx="3">
                  <c:v>ЗГК</c:v>
                </c:pt>
                <c:pt idx="4">
                  <c:v>ЗЕТК</c:v>
                </c:pt>
                <c:pt idx="5">
                  <c:v>Авіаційний коледж</c:v>
                </c:pt>
                <c:pt idx="6">
                  <c:v>ЗБК</c:v>
                </c:pt>
                <c:pt idx="7">
                  <c:v>Гідро коледж</c:v>
                </c:pt>
                <c:pt idx="8">
                  <c:v>Металург коледж</c:v>
                </c:pt>
                <c:pt idx="9">
                  <c:v>Інші</c:v>
                </c:pt>
              </c:strCache>
            </c:strRef>
          </c:cat>
          <c:val>
            <c:numRef>
              <c:f>Лист1!$D$2:$D$11</c:f>
              <c:numCache>
                <c:formatCode>General</c:formatCode>
                <c:ptCount val="10"/>
                <c:pt idx="0">
                  <c:v>9</c:v>
                </c:pt>
                <c:pt idx="1">
                  <c:v>4</c:v>
                </c:pt>
                <c:pt idx="2">
                  <c:v>64</c:v>
                </c:pt>
                <c:pt idx="3">
                  <c:v>41</c:v>
                </c:pt>
                <c:pt idx="4">
                  <c:v>134</c:v>
                </c:pt>
                <c:pt idx="5">
                  <c:v>99</c:v>
                </c:pt>
                <c:pt idx="6">
                  <c:v>39</c:v>
                </c:pt>
                <c:pt idx="7">
                  <c:v>21</c:v>
                </c:pt>
                <c:pt idx="8">
                  <c:v>25</c:v>
                </c:pt>
                <c:pt idx="9">
                  <c:v>282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39E-44A8-B8CE-7F0EDDD0C74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box"/>
        <c:axId val="151937792"/>
        <c:axId val="151939328"/>
        <c:axId val="151807296"/>
      </c:bar3DChart>
      <c:catAx>
        <c:axId val="1519377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1939328"/>
        <c:crosses val="autoZero"/>
        <c:auto val="1"/>
        <c:lblAlgn val="ctr"/>
        <c:lblOffset val="100"/>
        <c:noMultiLvlLbl val="0"/>
      </c:catAx>
      <c:valAx>
        <c:axId val="1519393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1937792"/>
        <c:crosses val="autoZero"/>
        <c:crossBetween val="between"/>
      </c:valAx>
      <c:serAx>
        <c:axId val="151807296"/>
        <c:scaling>
          <c:orientation val="minMax"/>
        </c:scaling>
        <c:delete val="1"/>
        <c:axPos val="b"/>
        <c:majorTickMark val="out"/>
        <c:minorTickMark val="none"/>
        <c:tickLblPos val="none"/>
        <c:crossAx val="151939328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7560690055153946"/>
          <c:y val="0.85291976346640663"/>
          <c:w val="0.39534872773081858"/>
          <c:h val="5.2250522445889319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0"/>
      <c:rotY val="0"/>
      <c:depthPercent val="60"/>
      <c:rAngAx val="0"/>
      <c:perspective val="100"/>
    </c:view3D>
    <c:floor>
      <c:thickness val="0"/>
      <c:spPr>
        <a:solidFill>
          <a:schemeClr val="lt1">
            <a:lumMod val="95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8750664010307537E-2"/>
          <c:y val="4.0678723869390872E-2"/>
          <c:w val="0.93702547701451677"/>
          <c:h val="0.77767367245933527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Заочна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round/>
            </a:ln>
            <a:effectLst/>
            <a:sp3d contourW="9525">
              <a:contourClr>
                <a:schemeClr val="tx1"/>
              </a:contourClr>
            </a:sp3d>
          </c:spPr>
          <c:invertIfNegative val="0"/>
          <c:dLbls>
            <c:dLbl>
              <c:idx val="0"/>
              <c:layout>
                <c:manualLayout>
                  <c:x val="-2.7042588456945651E-2"/>
                  <c:y val="0.1243959069019502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C5A4-4F4D-A43E-2F2F7F408640}"/>
                </c:ext>
              </c:extLst>
            </c:dLbl>
            <c:dLbl>
              <c:idx val="1"/>
              <c:layout>
                <c:manualLayout>
                  <c:x val="3.6056784609260891E-3"/>
                  <c:y val="6.76064711423640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C5A4-4F4D-A43E-2F2F7F408640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Магістри</c:v>
                </c:pt>
              </c:strCache>
            </c:strRef>
          </c:cat>
          <c:val>
            <c:numRef>
              <c:f>Лист1!$B$2</c:f>
            </c:numRef>
          </c:val>
          <c:extLst>
            <c:ext xmlns:c16="http://schemas.microsoft.com/office/drawing/2014/chart" uri="{C3380CC4-5D6E-409C-BE32-E72D297353CC}">
              <c16:uniqueId val="{00000000-C5A4-4F4D-A43E-2F2F7F40864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round/>
            </a:ln>
            <a:effectLst/>
            <a:sp3d contourW="9525">
              <a:contourClr>
                <a:schemeClr val="tx1"/>
              </a:contourClr>
            </a:sp3d>
          </c:spPr>
          <c:invertIfNegative val="0"/>
          <c:dLbls>
            <c:dLbl>
              <c:idx val="0"/>
              <c:layout>
                <c:manualLayout>
                  <c:x val="-3.6056784609260202E-3"/>
                  <c:y val="0.1054660949820881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C5A4-4F4D-A43E-2F2F7F408640}"/>
                </c:ext>
              </c:extLst>
            </c:dLbl>
            <c:dLbl>
              <c:idx val="1"/>
              <c:layout>
                <c:manualLayout>
                  <c:x val="-1.4875547381424064E-2"/>
                  <c:y val="4.29605485477500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C5A4-4F4D-A43E-2F2F7F408640}"/>
                </c:ext>
              </c:extLst>
            </c:dLbl>
            <c:spPr>
              <a:solidFill>
                <a:schemeClr val="bg1"/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50000"/>
                          <a:lumOff val="50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</c:f>
              <c:strCache>
                <c:ptCount val="1"/>
                <c:pt idx="0">
                  <c:v>Магістри</c:v>
                </c:pt>
              </c:strCache>
            </c:strRef>
          </c:cat>
          <c:val>
            <c:numRef>
              <c:f>Лист1!$C$2</c:f>
              <c:numCache>
                <c:formatCode>General</c:formatCode>
                <c:ptCount val="1"/>
                <c:pt idx="0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5A4-4F4D-A43E-2F2F7F40864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65"/>
        <c:shape val="box"/>
        <c:axId val="158039424"/>
        <c:axId val="158041216"/>
        <c:axId val="151962048"/>
      </c:bar3DChart>
      <c:catAx>
        <c:axId val="158039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cap="all" baseline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8041216"/>
        <c:crosses val="autoZero"/>
        <c:auto val="1"/>
        <c:lblAlgn val="ctr"/>
        <c:lblOffset val="100"/>
        <c:noMultiLvlLbl val="0"/>
      </c:catAx>
      <c:valAx>
        <c:axId val="158041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dk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8039424"/>
        <c:crosses val="autoZero"/>
        <c:crossBetween val="between"/>
      </c:valAx>
      <c:serAx>
        <c:axId val="151962048"/>
        <c:scaling>
          <c:orientation val="minMax"/>
        </c:scaling>
        <c:delete val="1"/>
        <c:axPos val="b"/>
        <c:majorTickMark val="none"/>
        <c:minorTickMark val="none"/>
        <c:tickLblPos val="none"/>
        <c:crossAx val="158041216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gradFill flip="none" rotWithShape="1">
              <a:gsLst>
                <a:gs pos="0">
                  <a:schemeClr val="accent5">
                    <a:lumMod val="0"/>
                    <a:lumOff val="100000"/>
                  </a:schemeClr>
                </a:gs>
                <a:gs pos="35000">
                  <a:schemeClr val="accent5">
                    <a:lumMod val="0"/>
                    <a:lumOff val="100000"/>
                  </a:schemeClr>
                </a:gs>
                <a:gs pos="100000">
                  <a:schemeClr val="accent5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 w="9525" cap="flat" cmpd="sng" algn="ctr">
              <a:solidFill>
                <a:schemeClr val="accent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/>
              <a:lightRig rig="brightRoom" dir="tl">
                <a:rot lat="0" lon="0" rev="8700000"/>
              </a:lightRig>
            </a:scene3d>
            <a:sp3d>
              <a:bevelT w="0" h="0"/>
              <a:contourClr>
                <a:srgbClr val="000000"/>
              </a:contourClr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ln w="9525" cap="flat" cmpd="sng" algn="ctr">
                <a:solidFill>
                  <a:schemeClr val="accent1"/>
                </a:solidFill>
                <a:prstDash val="solid"/>
              </a:ln>
              <a:effectLst>
                <a:outerShdw blurRad="63500" dist="25400" dir="5400000" rotWithShape="0">
                  <a:srgbClr val="000000">
                    <a:alpha val="43137"/>
                  </a:srgbClr>
                </a:outerShdw>
              </a:effectLst>
              <a:scene3d>
                <a:camera prst="orthographicFront"/>
                <a:lightRig rig="brightRoom" dir="tl">
                  <a:rot lat="0" lon="0" rev="8700000"/>
                </a:lightRig>
              </a:scene3d>
              <a:sp3d>
                <a:bevelT w="0" h="0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4B44-49A9-9408-2CA1ACF12A9B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 w="9525" cap="flat" cmpd="sng" algn="ctr">
                <a:solidFill>
                  <a:schemeClr val="accent1"/>
                </a:solidFill>
                <a:prstDash val="solid"/>
              </a:ln>
              <a:effectLst>
                <a:outerShdw blurRad="63500" dist="25400" dir="5400000" rotWithShape="0">
                  <a:srgbClr val="000000">
                    <a:alpha val="43137"/>
                  </a:srgbClr>
                </a:outerShdw>
              </a:effectLst>
              <a:scene3d>
                <a:camera prst="orthographicFront"/>
                <a:lightRig rig="brightRoom" dir="tl">
                  <a:rot lat="0" lon="0" rev="8700000"/>
                </a:lightRig>
              </a:scene3d>
              <a:sp3d>
                <a:bevelT w="0" h="0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4B44-49A9-9408-2CA1ACF12A9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Бюджет</c:v>
                </c:pt>
                <c:pt idx="1">
                  <c:v>Контракт</c:v>
                </c:pt>
                <c:pt idx="2">
                  <c:v>Всього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791</c:v>
                </c:pt>
                <c:pt idx="1">
                  <c:v>2179</c:v>
                </c:pt>
                <c:pt idx="2">
                  <c:v>2970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48A-4D41-8CC3-0E5C94ED1AB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5"/>
        <c:axId val="95358336"/>
        <c:axId val="95388800"/>
      </c:barChart>
      <c:catAx>
        <c:axId val="95358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5388800"/>
        <c:crosses val="autoZero"/>
        <c:auto val="1"/>
        <c:lblAlgn val="ctr"/>
        <c:lblOffset val="100"/>
        <c:noMultiLvlLbl val="0"/>
      </c:catAx>
      <c:valAx>
        <c:axId val="953888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5358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2060"/>
            </a:solidFill>
            <a:ln w="9525" cap="flat" cmpd="sng" algn="ctr">
              <a:solidFill>
                <a:schemeClr val="accent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/>
              <a:lightRig rig="brightRoom" dir="tl">
                <a:rot lat="0" lon="0" rev="8700000"/>
              </a:lightRig>
            </a:scene3d>
            <a:sp3d>
              <a:bevelT w="0" h="0"/>
              <a:contourClr>
                <a:srgbClr val="000000"/>
              </a:contourClr>
            </a:sp3d>
          </c:spPr>
          <c:invertIfNegative val="0"/>
          <c:dPt>
            <c:idx val="1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 w="9525" cap="flat" cmpd="sng" algn="ctr">
                <a:solidFill>
                  <a:schemeClr val="accent1"/>
                </a:solidFill>
                <a:prstDash val="solid"/>
              </a:ln>
              <a:effectLst>
                <a:outerShdw blurRad="63500" dist="25400" dir="5400000" rotWithShape="0">
                  <a:srgbClr val="000000">
                    <a:alpha val="43137"/>
                  </a:srgbClr>
                </a:outerShdw>
              </a:effectLst>
              <a:scene3d>
                <a:camera prst="orthographicFront"/>
                <a:lightRig rig="brightRoom" dir="tl">
                  <a:rot lat="0" lon="0" rev="8700000"/>
                </a:lightRig>
              </a:scene3d>
              <a:sp3d>
                <a:bevelT w="0" h="0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E29-44CA-A9FA-A0E0BE3D5CA9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 w="9525" cap="flat" cmpd="sng" algn="ctr">
                <a:solidFill>
                  <a:schemeClr val="accent1"/>
                </a:solidFill>
                <a:prstDash val="solid"/>
              </a:ln>
              <a:effectLst>
                <a:outerShdw blurRad="63500" dist="25400" dir="5400000" rotWithShape="0">
                  <a:srgbClr val="000000">
                    <a:alpha val="43137"/>
                  </a:srgbClr>
                </a:outerShdw>
              </a:effectLst>
              <a:scene3d>
                <a:camera prst="orthographicFront"/>
                <a:lightRig rig="brightRoom" dir="tl">
                  <a:rot lat="0" lon="0" rev="8700000"/>
                </a:lightRig>
              </a:scene3d>
              <a:sp3d>
                <a:bevelT w="0" h="0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6E29-44CA-A9FA-A0E0BE3D5CA9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 w="9525" cap="flat" cmpd="sng" algn="ctr">
                <a:solidFill>
                  <a:schemeClr val="accent1"/>
                </a:solidFill>
                <a:prstDash val="solid"/>
              </a:ln>
              <a:effectLst>
                <a:outerShdw blurRad="63500" dist="25400" dir="5400000" rotWithShape="0">
                  <a:srgbClr val="000000">
                    <a:alpha val="43137"/>
                  </a:srgbClr>
                </a:outerShdw>
              </a:effectLst>
              <a:scene3d>
                <a:camera prst="orthographicFront"/>
                <a:lightRig rig="brightRoom" dir="tl">
                  <a:rot lat="0" lon="0" rev="8700000"/>
                </a:lightRig>
              </a:scene3d>
              <a:sp3d>
                <a:bevelT w="0" h="0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3C22-47FB-91C5-C8FDBC4F23F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Бюджет</c:v>
                </c:pt>
                <c:pt idx="1">
                  <c:v>Контракт </c:v>
                </c:pt>
                <c:pt idx="2">
                  <c:v>Разом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452</c:v>
                </c:pt>
                <c:pt idx="1">
                  <c:v>894</c:v>
                </c:pt>
                <c:pt idx="2">
                  <c:v>1346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29-44CA-A9FA-A0E0BE3D5CA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5"/>
        <c:axId val="98519680"/>
        <c:axId val="98529664"/>
      </c:barChart>
      <c:catAx>
        <c:axId val="98519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8529664"/>
        <c:crosses val="autoZero"/>
        <c:auto val="1"/>
        <c:lblAlgn val="ctr"/>
        <c:lblOffset val="100"/>
        <c:noMultiLvlLbl val="0"/>
      </c:catAx>
      <c:valAx>
        <c:axId val="9852966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/>
                  <a:t>Кількість місць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8519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002060"/>
            </a:solidFill>
            <a:ln w="9525" cap="flat" cmpd="sng" algn="ctr">
              <a:solidFill>
                <a:schemeClr val="accent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/>
              <a:lightRig rig="brightRoom" dir="tl">
                <a:rot lat="0" lon="0" rev="8700000"/>
              </a:lightRig>
            </a:scene3d>
            <a:sp3d>
              <a:bevelT w="0" h="0"/>
              <a:contourClr>
                <a:srgbClr val="000000"/>
              </a:contourClr>
            </a:sp3d>
          </c:spPr>
          <c:invertIfNegative val="0"/>
          <c:dPt>
            <c:idx val="1"/>
            <c:invertIfNegative val="0"/>
            <c:bubble3D val="0"/>
            <c:spPr>
              <a:solidFill>
                <a:schemeClr val="accent3">
                  <a:lumMod val="75000"/>
                </a:schemeClr>
              </a:solidFill>
              <a:ln w="9525" cap="flat" cmpd="sng" algn="ctr">
                <a:solidFill>
                  <a:schemeClr val="accent1"/>
                </a:solidFill>
                <a:prstDash val="solid"/>
              </a:ln>
              <a:effectLst>
                <a:outerShdw blurRad="63500" dist="25400" dir="5400000" rotWithShape="0">
                  <a:srgbClr val="000000">
                    <a:alpha val="43137"/>
                  </a:srgbClr>
                </a:outerShdw>
              </a:effectLst>
              <a:scene3d>
                <a:camera prst="orthographicFront"/>
                <a:lightRig rig="brightRoom" dir="tl">
                  <a:rot lat="0" lon="0" rev="8700000"/>
                </a:lightRig>
              </a:scene3d>
              <a:sp3d>
                <a:bevelT w="0" h="0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6E29-44CA-A9FA-A0E0BE3D5CA9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 w="9525" cap="flat" cmpd="sng" algn="ctr">
                <a:solidFill>
                  <a:schemeClr val="accent1"/>
                </a:solidFill>
                <a:prstDash val="solid"/>
              </a:ln>
              <a:effectLst>
                <a:outerShdw blurRad="63500" dist="25400" dir="5400000" rotWithShape="0">
                  <a:srgbClr val="000000">
                    <a:alpha val="43137"/>
                  </a:srgbClr>
                </a:outerShdw>
              </a:effectLst>
              <a:scene3d>
                <a:camera prst="orthographicFront"/>
                <a:lightRig rig="brightRoom" dir="tl">
                  <a:rot lat="0" lon="0" rev="8700000"/>
                </a:lightRig>
              </a:scene3d>
              <a:sp3d>
                <a:bevelT w="0" h="0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6E29-44CA-A9FA-A0E0BE3D5CA9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5">
                  <a:lumMod val="75000"/>
                </a:schemeClr>
              </a:solidFill>
              <a:ln w="9525" cap="flat" cmpd="sng" algn="ctr">
                <a:solidFill>
                  <a:schemeClr val="accent1"/>
                </a:solidFill>
                <a:prstDash val="solid"/>
              </a:ln>
              <a:effectLst>
                <a:outerShdw blurRad="63500" dist="25400" dir="5400000" rotWithShape="0">
                  <a:srgbClr val="000000">
                    <a:alpha val="43137"/>
                  </a:srgbClr>
                </a:outerShdw>
              </a:effectLst>
              <a:scene3d>
                <a:camera prst="orthographicFront"/>
                <a:lightRig rig="brightRoom" dir="tl">
                  <a:rot lat="0" lon="0" rev="8700000"/>
                </a:lightRig>
              </a:scene3d>
              <a:sp3d>
                <a:bevelT w="0" h="0"/>
                <a:contourClr>
                  <a:srgbClr val="000000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3C22-47FB-91C5-C8FDBC4F23F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Контракт</c:v>
                </c:pt>
                <c:pt idx="1">
                  <c:v>Бюджет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117</c:v>
                </c:pt>
                <c:pt idx="1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29-44CA-A9FA-A0E0BE3D5CA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5"/>
        <c:axId val="98918784"/>
        <c:axId val="98920320"/>
      </c:barChart>
      <c:catAx>
        <c:axId val="98918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8920320"/>
        <c:crosses val="autoZero"/>
        <c:auto val="1"/>
        <c:lblAlgn val="ctr"/>
        <c:lblOffset val="100"/>
        <c:noMultiLvlLbl val="0"/>
      </c:catAx>
      <c:valAx>
        <c:axId val="989203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 sz="1600"/>
                  <a:t>Кількість місць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8918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/>
              <a:lightRig rig="brightRoom" dir="tl">
                <a:rot lat="0" lon="0" rev="8700000"/>
              </a:lightRig>
            </a:scene3d>
            <a:sp3d>
              <a:bevelT w="0" h="0"/>
              <a:contourClr>
                <a:srgbClr val="000000"/>
              </a:contourClr>
            </a:sp3d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8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4CF2-4C47-8E26-8B5BC467711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Лист1!$A$2:$A$2</c:f>
              <c:strCache>
                <c:ptCount val="1"/>
                <c:pt idx="0">
                  <c:v>Загальний обсяг прийому (з аспірантурою)</c:v>
                </c:pt>
              </c:strCache>
            </c:strRef>
          </c:cat>
          <c:val>
            <c:numRef>
              <c:f>Лист1!$B$2:$B$2</c:f>
              <c:numCache>
                <c:formatCode>General</c:formatCode>
                <c:ptCount val="1"/>
                <c:pt idx="0">
                  <c:v>4451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C7E-4523-AF7F-91FEC2635A1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5"/>
        <c:axId val="98966144"/>
        <c:axId val="98988416"/>
      </c:barChart>
      <c:catAx>
        <c:axId val="98966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8988416"/>
        <c:crosses val="autoZero"/>
        <c:auto val="1"/>
        <c:lblAlgn val="ctr"/>
        <c:lblOffset val="100"/>
        <c:noMultiLvlLbl val="0"/>
      </c:catAx>
      <c:valAx>
        <c:axId val="98988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 sz="1600"/>
                  <a:t>Кількість місць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989661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836363473331059E-2"/>
          <c:y val="0.15736613102859859"/>
          <c:w val="0.86272219912320292"/>
          <c:h val="0.64575691462029772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Держзамовлення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5"/>
                <c:pt idx="0">
                  <c:v>ТМБ</c:v>
                </c:pt>
                <c:pt idx="1">
                  <c:v>МВІ</c:v>
                </c:pt>
                <c:pt idx="2">
                  <c:v>ТАД</c:v>
                </c:pt>
                <c:pt idx="3">
                  <c:v>ДМПТМ</c:v>
                </c:pt>
                <c:pt idx="4">
                  <c:v>ОМТ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5"/>
                <c:pt idx="0">
                  <c:v>11</c:v>
                </c:pt>
                <c:pt idx="1">
                  <c:v>11</c:v>
                </c:pt>
                <c:pt idx="2">
                  <c:v>14</c:v>
                </c:pt>
                <c:pt idx="3">
                  <c:v>10</c:v>
                </c:pt>
                <c:pt idx="4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64-4D50-A481-13666E28F72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 контрактом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5"/>
                <c:pt idx="0">
                  <c:v>ТМБ</c:v>
                </c:pt>
                <c:pt idx="1">
                  <c:v>МВІ</c:v>
                </c:pt>
                <c:pt idx="2">
                  <c:v>ТАД</c:v>
                </c:pt>
                <c:pt idx="3">
                  <c:v>ДМПТМ</c:v>
                </c:pt>
                <c:pt idx="4">
                  <c:v>ОМТ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5"/>
                <c:pt idx="0">
                  <c:v>12</c:v>
                </c:pt>
                <c:pt idx="1">
                  <c:v>21</c:v>
                </c:pt>
                <c:pt idx="2">
                  <c:v>27</c:v>
                </c:pt>
                <c:pt idx="3">
                  <c:v>24</c:v>
                </c:pt>
                <c:pt idx="4">
                  <c:v>37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64-4D50-A481-13666E28F72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Разом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5"/>
                <c:pt idx="0">
                  <c:v>ТМБ</c:v>
                </c:pt>
                <c:pt idx="1">
                  <c:v>МВІ</c:v>
                </c:pt>
                <c:pt idx="2">
                  <c:v>ТАД</c:v>
                </c:pt>
                <c:pt idx="3">
                  <c:v>ДМПТМ</c:v>
                </c:pt>
                <c:pt idx="4">
                  <c:v>ОМТ</c:v>
                </c:pt>
              </c:strCache>
            </c:strRef>
          </c:cat>
          <c:val>
            <c:numRef>
              <c:f>Лист1!$D$2:$D$9</c:f>
              <c:numCache>
                <c:formatCode>General</c:formatCode>
                <c:ptCount val="5"/>
                <c:pt idx="0">
                  <c:v>23</c:v>
                </c:pt>
                <c:pt idx="1">
                  <c:v>32</c:v>
                </c:pt>
                <c:pt idx="2">
                  <c:v>41</c:v>
                </c:pt>
                <c:pt idx="3">
                  <c:v>34</c:v>
                </c:pt>
                <c:pt idx="4">
                  <c:v>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2F-45CC-AA81-393EC533BC9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103366656"/>
        <c:axId val="103368576"/>
        <c:axId val="103226432"/>
      </c:bar3DChart>
      <c:catAx>
        <c:axId val="1033666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3368576"/>
        <c:crosses val="autoZero"/>
        <c:auto val="1"/>
        <c:lblAlgn val="ctr"/>
        <c:lblOffset val="100"/>
        <c:noMultiLvlLbl val="0"/>
      </c:catAx>
      <c:valAx>
        <c:axId val="1033685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 sz="1600" b="0" dirty="0">
                    <a:solidFill>
                      <a:schemeClr val="tx1"/>
                    </a:solidFill>
                  </a:rPr>
                  <a:t>Кількість зарахованих</a:t>
                </a:r>
              </a:p>
            </c:rich>
          </c:tx>
          <c:layout>
            <c:manualLayout>
              <c:xMode val="edge"/>
              <c:yMode val="edge"/>
              <c:x val="5.187332126495749E-3"/>
              <c:y val="0.23892121228560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03366656"/>
        <c:crosses val="autoZero"/>
        <c:crossBetween val="between"/>
      </c:valAx>
      <c:serAx>
        <c:axId val="103226432"/>
        <c:scaling>
          <c:orientation val="minMax"/>
        </c:scaling>
        <c:delete val="1"/>
        <c:axPos val="b"/>
        <c:majorTickMark val="out"/>
        <c:minorTickMark val="none"/>
        <c:tickLblPos val="none"/>
        <c:crossAx val="103368576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6004620517130569"/>
          <c:y val="0.86300508652191865"/>
          <c:w val="0.65549419075760151"/>
          <c:h val="9.24474083005111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836363473331059E-2"/>
          <c:y val="7.2662307547223554E-2"/>
          <c:w val="0.86272219912320292"/>
          <c:h val="0.76067517045909827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Держзамовлення</c:v>
                </c:pt>
              </c:strCache>
            </c:strRef>
          </c:tx>
          <c:spPr>
            <a:solidFill>
              <a:srgbClr val="FFC000"/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5"/>
                <c:pt idx="0">
                  <c:v>ДМПТМ</c:v>
                </c:pt>
                <c:pt idx="1">
                  <c:v>ТАД</c:v>
                </c:pt>
                <c:pt idx="2">
                  <c:v>ТМБ</c:v>
                </c:pt>
                <c:pt idx="3">
                  <c:v>МВІ</c:v>
                </c:pt>
                <c:pt idx="4">
                  <c:v>ОМТ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5"/>
                <c:pt idx="0">
                  <c:v>6</c:v>
                </c:pt>
                <c:pt idx="1">
                  <c:v>8</c:v>
                </c:pt>
                <c:pt idx="2">
                  <c:v>11</c:v>
                </c:pt>
                <c:pt idx="3">
                  <c:v>4</c:v>
                </c:pt>
                <c:pt idx="4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264-4D50-A481-13666E28F72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За контрактом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 w="9525" cap="flat" cmpd="sng" algn="ctr">
              <a:solidFill>
                <a:schemeClr val="tx1"/>
              </a:solidFill>
              <a:prstDash val="solid"/>
            </a:ln>
            <a:effectLst>
              <a:outerShdw blurRad="63500" dist="25400" dir="5400000" rotWithShape="0">
                <a:srgbClr val="000000">
                  <a:alpha val="43137"/>
                </a:srgbClr>
              </a:outerShdw>
            </a:effectLst>
            <a:scene3d>
              <a:camera prst="orthographicFront" fov="0">
                <a:rot lat="0" lon="0" rev="0"/>
              </a:camera>
              <a:lightRig rig="brightRoom" dir="tl">
                <a:rot lat="0" lon="0" rev="8700000"/>
              </a:lightRig>
            </a:scene3d>
            <a:sp3d contourW="9525">
              <a:bevelT w="0" h="0"/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5"/>
                <c:pt idx="0">
                  <c:v>ДМПТМ</c:v>
                </c:pt>
                <c:pt idx="1">
                  <c:v>ТАД</c:v>
                </c:pt>
                <c:pt idx="2">
                  <c:v>ТМБ</c:v>
                </c:pt>
                <c:pt idx="3">
                  <c:v>МВІ</c:v>
                </c:pt>
                <c:pt idx="4">
                  <c:v>ОМТ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5"/>
                <c:pt idx="0">
                  <c:v>10</c:v>
                </c:pt>
                <c:pt idx="1">
                  <c:v>41</c:v>
                </c:pt>
                <c:pt idx="2">
                  <c:v>3</c:v>
                </c:pt>
                <c:pt idx="3">
                  <c:v>2</c:v>
                </c:pt>
                <c:pt idx="4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264-4D50-A481-13666E28F721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Разом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p3d>
              <a:contourClr>
                <a:schemeClr val="tx1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cap="none" spc="0" baseline="0">
                    <a:ln w="0"/>
                    <a:solidFill>
                      <a:schemeClr val="tx1"/>
                    </a:solidFill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5"/>
                <c:pt idx="0">
                  <c:v>ДМПТМ</c:v>
                </c:pt>
                <c:pt idx="1">
                  <c:v>ТАД</c:v>
                </c:pt>
                <c:pt idx="2">
                  <c:v>ТМБ</c:v>
                </c:pt>
                <c:pt idx="3">
                  <c:v>МВІ</c:v>
                </c:pt>
                <c:pt idx="4">
                  <c:v>ОМТ</c:v>
                </c:pt>
              </c:strCache>
            </c:strRef>
          </c:cat>
          <c:val>
            <c:numRef>
              <c:f>Лист1!$D$2:$D$9</c:f>
              <c:numCache>
                <c:formatCode>General</c:formatCode>
                <c:ptCount val="5"/>
                <c:pt idx="0">
                  <c:v>16</c:v>
                </c:pt>
                <c:pt idx="1">
                  <c:v>49</c:v>
                </c:pt>
                <c:pt idx="2">
                  <c:v>14</c:v>
                </c:pt>
                <c:pt idx="3">
                  <c:v>6</c:v>
                </c:pt>
                <c:pt idx="4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02F-45CC-AA81-393EC533BC9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219"/>
        <c:shape val="box"/>
        <c:axId val="119582720"/>
        <c:axId val="119584256"/>
        <c:axId val="119050688"/>
      </c:bar3DChart>
      <c:catAx>
        <c:axId val="119582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9584256"/>
        <c:crosses val="autoZero"/>
        <c:auto val="1"/>
        <c:lblAlgn val="ctr"/>
        <c:lblOffset val="100"/>
        <c:noMultiLvlLbl val="0"/>
      </c:catAx>
      <c:valAx>
        <c:axId val="119584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uk-UA" sz="1800" b="0" dirty="0">
                    <a:solidFill>
                      <a:schemeClr val="tx1"/>
                    </a:solidFill>
                  </a:rPr>
                  <a:t>Кількість зарахованих</a:t>
                </a:r>
              </a:p>
            </c:rich>
          </c:tx>
          <c:layout>
            <c:manualLayout>
              <c:xMode val="edge"/>
              <c:yMode val="edge"/>
              <c:x val="5.187332126495749E-3"/>
              <c:y val="0.238921212285603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ru-RU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19582720"/>
        <c:crosses val="autoZero"/>
        <c:crossBetween val="between"/>
      </c:valAx>
      <c:serAx>
        <c:axId val="119050688"/>
        <c:scaling>
          <c:orientation val="minMax"/>
        </c:scaling>
        <c:delete val="1"/>
        <c:axPos val="b"/>
        <c:majorTickMark val="out"/>
        <c:minorTickMark val="none"/>
        <c:tickLblPos val="none"/>
        <c:crossAx val="119584256"/>
        <c:crosses val="autoZero"/>
      </c:ser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847837981174281"/>
          <c:y val="0.89627446536073951"/>
          <c:w val="0.65549419075760151"/>
          <c:h val="9.244740830051111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3634"/>
          </a:xfrm>
          <a:prstGeom prst="rect">
            <a:avLst/>
          </a:prstGeom>
        </p:spPr>
        <p:txBody>
          <a:bodyPr vert="horz" lIns="91705" tIns="45853" rIns="91705" bIns="45853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3634"/>
          </a:xfrm>
          <a:prstGeom prst="rect">
            <a:avLst/>
          </a:prstGeom>
        </p:spPr>
        <p:txBody>
          <a:bodyPr vert="horz" lIns="91705" tIns="45853" rIns="91705" bIns="45853" rtlCol="0"/>
          <a:lstStyle>
            <a:lvl1pPr algn="r">
              <a:defRPr sz="1200"/>
            </a:lvl1pPr>
          </a:lstStyle>
          <a:p>
            <a:fld id="{209DC4D6-251A-4E32-9F58-5EF63A864BC7}" type="datetimeFigureOut">
              <a:rPr lang="en-US" smtClean="0"/>
              <a:pPr/>
              <a:t>11/25/2023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377317"/>
            <a:ext cx="2945659" cy="493634"/>
          </a:xfrm>
          <a:prstGeom prst="rect">
            <a:avLst/>
          </a:prstGeom>
        </p:spPr>
        <p:txBody>
          <a:bodyPr vert="horz" lIns="91705" tIns="45853" rIns="91705" bIns="45853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377317"/>
            <a:ext cx="2945659" cy="493634"/>
          </a:xfrm>
          <a:prstGeom prst="rect">
            <a:avLst/>
          </a:prstGeom>
        </p:spPr>
        <p:txBody>
          <a:bodyPr vert="horz" lIns="91705" tIns="45853" rIns="91705" bIns="45853" rtlCol="0" anchor="b"/>
          <a:lstStyle>
            <a:lvl1pPr algn="r">
              <a:defRPr sz="1200"/>
            </a:lvl1pPr>
          </a:lstStyle>
          <a:p>
            <a:fld id="{8457CA08-D0DF-4B92-803D-2F678DDCE25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5483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59" cy="493634"/>
          </a:xfrm>
          <a:prstGeom prst="rect">
            <a:avLst/>
          </a:prstGeom>
        </p:spPr>
        <p:txBody>
          <a:bodyPr vert="horz" lIns="91705" tIns="45853" rIns="91705" bIns="45853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634"/>
          </a:xfrm>
          <a:prstGeom prst="rect">
            <a:avLst/>
          </a:prstGeom>
        </p:spPr>
        <p:txBody>
          <a:bodyPr vert="horz" lIns="91705" tIns="45853" rIns="91705" bIns="45853" rtlCol="0"/>
          <a:lstStyle>
            <a:lvl1pPr algn="r">
              <a:defRPr sz="1200"/>
            </a:lvl1pPr>
          </a:lstStyle>
          <a:p>
            <a:fld id="{FE1E7E57-1F10-4268-99D2-CEDBAC6DAB5A}" type="datetimeFigureOut">
              <a:rPr lang="en-US" smtClean="0"/>
              <a:pPr/>
              <a:t>11/25/2023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0275" y="739775"/>
            <a:ext cx="4938713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705" tIns="45853" rIns="91705" bIns="45853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89518"/>
            <a:ext cx="5438140" cy="4442699"/>
          </a:xfrm>
          <a:prstGeom prst="rect">
            <a:avLst/>
          </a:prstGeom>
        </p:spPr>
        <p:txBody>
          <a:bodyPr vert="horz" lIns="91705" tIns="45853" rIns="91705" bIns="45853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377317"/>
            <a:ext cx="2945659" cy="493634"/>
          </a:xfrm>
          <a:prstGeom prst="rect">
            <a:avLst/>
          </a:prstGeom>
        </p:spPr>
        <p:txBody>
          <a:bodyPr vert="horz" lIns="91705" tIns="45853" rIns="91705" bIns="45853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7317"/>
            <a:ext cx="2945659" cy="493634"/>
          </a:xfrm>
          <a:prstGeom prst="rect">
            <a:avLst/>
          </a:prstGeom>
        </p:spPr>
        <p:txBody>
          <a:bodyPr vert="horz" lIns="91705" tIns="45853" rIns="91705" bIns="45853" rtlCol="0" anchor="b"/>
          <a:lstStyle>
            <a:lvl1pPr algn="r">
              <a:defRPr sz="1200"/>
            </a:lvl1pPr>
          </a:lstStyle>
          <a:p>
            <a:fld id="{1D2386A3-2E31-4C9B-B0BE-45709ADB984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749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2386A3-2E31-4C9B-B0BE-45709ADB9841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612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rickwork-SD-R1acrop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 useBgFill="1">
        <p:nvSpPr>
          <p:cNvPr id="13" name="Freeform 12"/>
          <p:cNvSpPr/>
          <p:nvPr/>
        </p:nvSpPr>
        <p:spPr>
          <a:xfrm>
            <a:off x="-8467" y="-16933"/>
            <a:ext cx="8754534" cy="6451600"/>
          </a:xfrm>
          <a:custGeom>
            <a:avLst/>
            <a:gdLst/>
            <a:ahLst/>
            <a:cxnLst/>
            <a:rect l="l" t="t" r="r" b="b"/>
            <a:pathLst>
              <a:path w="8754534" h="6451600">
                <a:moveTo>
                  <a:pt x="8373534" y="0"/>
                </a:moveTo>
                <a:lnTo>
                  <a:pt x="8754534" y="5994400"/>
                </a:lnTo>
                <a:lnTo>
                  <a:pt x="0" y="6451600"/>
                </a:lnTo>
                <a:lnTo>
                  <a:pt x="0" y="0"/>
                </a:lnTo>
                <a:lnTo>
                  <a:pt x="8373534" y="0"/>
                </a:lnTo>
                <a:close/>
              </a:path>
            </a:pathLst>
          </a:custGeom>
          <a:ln>
            <a:noFill/>
          </a:ln>
          <a:effectLst>
            <a:outerShdw blurRad="98425" dist="76200" dir="4380000" algn="tl" rotWithShape="0">
              <a:srgbClr val="000000">
                <a:alpha val="68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Freeform 22"/>
          <p:cNvSpPr/>
          <p:nvPr/>
        </p:nvSpPr>
        <p:spPr>
          <a:xfrm>
            <a:off x="-10379" y="4445000"/>
            <a:ext cx="8464695" cy="1715811"/>
          </a:xfrm>
          <a:custGeom>
            <a:avLst/>
            <a:gdLst/>
            <a:ahLst/>
            <a:cxnLst/>
            <a:rect l="l" t="t" r="r" b="b"/>
            <a:pathLst>
              <a:path w="8428428" h="1878553">
                <a:moveTo>
                  <a:pt x="0" y="438229"/>
                </a:moveTo>
                <a:lnTo>
                  <a:pt x="8343246" y="0"/>
                </a:lnTo>
                <a:lnTo>
                  <a:pt x="8428428" y="1424838"/>
                </a:lnTo>
                <a:lnTo>
                  <a:pt x="7515" y="1878553"/>
                </a:lnTo>
                <a:lnTo>
                  <a:pt x="0" y="438229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9" name="Freeform 28"/>
          <p:cNvSpPr/>
          <p:nvPr/>
        </p:nvSpPr>
        <p:spPr>
          <a:xfrm>
            <a:off x="-2864" y="0"/>
            <a:ext cx="5811235" cy="321615"/>
          </a:xfrm>
          <a:custGeom>
            <a:avLst/>
            <a:gdLst/>
            <a:ahLst/>
            <a:cxnLst/>
            <a:rect l="l" t="t" r="r" b="b"/>
            <a:pathLst>
              <a:path w="5811235" h="321615">
                <a:moveTo>
                  <a:pt x="0" y="0"/>
                </a:moveTo>
                <a:lnTo>
                  <a:pt x="5811235" y="0"/>
                </a:lnTo>
                <a:lnTo>
                  <a:pt x="1" y="321615"/>
                </a:lnTo>
                <a:cubicBezTo>
                  <a:pt x="1" y="214410"/>
                  <a:pt x="0" y="107205"/>
                  <a:pt x="0" y="0"/>
                </a:cubicBez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0" name="Freeform 29"/>
          <p:cNvSpPr/>
          <p:nvPr/>
        </p:nvSpPr>
        <p:spPr>
          <a:xfrm rot="21420000">
            <a:off x="-170768" y="213023"/>
            <a:ext cx="8480534" cy="5746008"/>
          </a:xfrm>
          <a:custGeom>
            <a:avLst/>
            <a:gdLst/>
            <a:ahLst/>
            <a:cxnLst/>
            <a:rect l="l" t="t" r="r" b="b"/>
            <a:pathLst>
              <a:path w="11307378" h="5746008">
                <a:moveTo>
                  <a:pt x="11270997" y="0"/>
                </a:moveTo>
                <a:lnTo>
                  <a:pt x="11307378" y="5746008"/>
                </a:lnTo>
                <a:lnTo>
                  <a:pt x="1" y="5743137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451416" y="668338"/>
            <a:ext cx="7533524" cy="2766528"/>
          </a:xfrm>
        </p:spPr>
        <p:txBody>
          <a:bodyPr anchor="b">
            <a:normAutofit/>
          </a:bodyPr>
          <a:lstStyle>
            <a:lvl1pPr algn="r"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554462" y="3446830"/>
            <a:ext cx="7512060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3669071" y="4714242"/>
            <a:ext cx="4607740" cy="942356"/>
          </a:xfrm>
        </p:spPr>
        <p:txBody>
          <a:bodyPr/>
          <a:lstStyle>
            <a:lvl1pPr algn="ctr">
              <a:defRPr sz="42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A33440A-D04E-4FB0-ACBB-D1FD42651063}" type="datetime1">
              <a:rPr lang="en-US" smtClean="0"/>
              <a:pPr/>
              <a:t>11/25/2023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12134" y="4954635"/>
            <a:ext cx="2987069" cy="918361"/>
          </a:xfrm>
        </p:spPr>
        <p:txBody>
          <a:bodyPr vert="horz" lIns="91440" tIns="45720" rIns="91440" bIns="45720" rtlCol="0" anchor="ctr"/>
          <a:lstStyle>
            <a:lvl1pPr algn="r">
              <a:defRPr lang="en-US" sz="4200" dirty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7401518" y="3819948"/>
            <a:ext cx="680390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5C7EF4D-DD50-400C-9F04-EB20CB99416E}" type="slidenum">
              <a:rPr lang="en-US" sz="2800" smtClean="0">
                <a:solidFill>
                  <a:schemeClr val="tx2"/>
                </a:solidFill>
              </a:rPr>
              <a:pPr/>
              <a:t>‹#›</a:t>
            </a:fld>
            <a:endParaRPr lang="en-US" dirty="0"/>
          </a:p>
        </p:txBody>
      </p:sp>
      <p:sp>
        <p:nvSpPr>
          <p:cNvPr id="33" name="5-Point Star 32"/>
          <p:cNvSpPr/>
          <p:nvPr/>
        </p:nvSpPr>
        <p:spPr>
          <a:xfrm rot="21420000">
            <a:off x="3121951" y="5057183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68485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106333"/>
            <a:ext cx="7796031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351" y="685800"/>
            <a:ext cx="7794385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702923"/>
            <a:ext cx="7796046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1A33440A-D04E-4FB0-ACBB-D1FD42651063}" type="datetime1">
              <a:rPr lang="en-US" smtClean="0"/>
              <a:pPr algn="r"/>
              <a:t>11/25/2023</a:t>
            </a:fld>
            <a:endParaRPr lang="en-US" sz="1200" dirty="0">
              <a:solidFill>
                <a:schemeClr val="bg2">
                  <a:shade val="50000"/>
                </a:scheme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200" dirty="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E5C7EF4D-DD50-400C-9F04-EB20CB99416E}" type="slidenum">
              <a:rPr lang="en-US" sz="2800" smtClean="0">
                <a:solidFill>
                  <a:schemeClr val="tx2"/>
                </a:solidFill>
              </a:rPr>
              <a:pPr algn="ctr"/>
              <a:t>‹#›</a:t>
            </a:fld>
            <a:endParaRPr lang="en-US" sz="1200" dirty="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98505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77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106333"/>
            <a:ext cx="7796047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1A33440A-D04E-4FB0-ACBB-D1FD42651063}" type="datetime1">
              <a:rPr lang="en-US" smtClean="0"/>
              <a:pPr algn="r"/>
              <a:t>11/25/2023</a:t>
            </a:fld>
            <a:endParaRPr lang="en-US" sz="1200" dirty="0">
              <a:solidFill>
                <a:schemeClr val="bg2">
                  <a:shade val="50000"/>
                </a:scheme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200" dirty="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E5C7EF4D-DD50-400C-9F04-EB20CB99416E}" type="slidenum">
              <a:rPr lang="en-US" sz="2800" smtClean="0">
                <a:solidFill>
                  <a:schemeClr val="tx2"/>
                </a:solidFill>
              </a:rPr>
              <a:pPr algn="ctr"/>
              <a:t>‹#›</a:t>
            </a:fld>
            <a:endParaRPr lang="en-US" sz="1200" dirty="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040195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99" y="685800"/>
            <a:ext cx="7143765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162698" y="3610032"/>
            <a:ext cx="6500967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106334"/>
            <a:ext cx="779766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1A33440A-D04E-4FB0-ACBB-D1FD42651063}" type="datetime1">
              <a:rPr lang="en-US" smtClean="0"/>
              <a:pPr algn="r"/>
              <a:t>11/25/2023</a:t>
            </a:fld>
            <a:endParaRPr lang="en-US" sz="1200" dirty="0">
              <a:solidFill>
                <a:schemeClr val="bg2">
                  <a:shade val="50000"/>
                </a:scheme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200" dirty="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E5C7EF4D-DD50-400C-9F04-EB20CB99416E}" type="slidenum">
              <a:rPr lang="en-US" sz="2800" smtClean="0">
                <a:solidFill>
                  <a:schemeClr val="tx2"/>
                </a:solidFill>
              </a:rPr>
              <a:pPr algn="ctr"/>
              <a:t>‹#›</a:t>
            </a:fld>
            <a:endParaRPr lang="en-US" sz="1200" dirty="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4280" y="887850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897147" y="2906482"/>
            <a:ext cx="4572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156781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1723855"/>
            <a:ext cx="7796030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247468"/>
            <a:ext cx="7796030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1A33440A-D04E-4FB0-ACBB-D1FD42651063}" type="datetime1">
              <a:rPr lang="en-US" smtClean="0"/>
              <a:pPr algn="r"/>
              <a:t>11/25/2023</a:t>
            </a:fld>
            <a:endParaRPr lang="en-US" sz="1200" dirty="0">
              <a:solidFill>
                <a:schemeClr val="bg2">
                  <a:shade val="50000"/>
                </a:scheme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200" dirty="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E5C7EF4D-DD50-400C-9F04-EB20CB99416E}" type="slidenum">
              <a:rPr lang="en-US" sz="2800" smtClean="0">
                <a:solidFill>
                  <a:schemeClr val="tx2"/>
                </a:solidFill>
              </a:rPr>
              <a:pPr algn="ctr"/>
              <a:t>‹#›</a:t>
            </a:fld>
            <a:endParaRPr lang="en-US" sz="1200" dirty="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030638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14352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4352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5967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175966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7785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27785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1A33440A-D04E-4FB0-ACBB-D1FD42651063}" type="datetime1">
              <a:rPr lang="en-US" smtClean="0"/>
              <a:pPr algn="r"/>
              <a:t>11/25/2023</a:t>
            </a:fld>
            <a:endParaRPr lang="en-US" sz="1200" dirty="0">
              <a:solidFill>
                <a:schemeClr val="bg2">
                  <a:shade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200" dirty="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E5C7EF4D-DD50-400C-9F04-EB20CB99416E}" type="slidenum">
              <a:rPr lang="en-US" sz="2800" smtClean="0">
                <a:solidFill>
                  <a:schemeClr val="tx2"/>
                </a:solidFill>
              </a:rPr>
              <a:pPr algn="ctr"/>
              <a:t>‹#›</a:t>
            </a:fld>
            <a:endParaRPr lang="en-US" sz="1200" dirty="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295276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8880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4335" y="2063396"/>
            <a:ext cx="2482596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8880" y="4389288"/>
            <a:ext cx="2482596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805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176999" y="2063396"/>
            <a:ext cx="2482596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176998" y="4389286"/>
            <a:ext cx="2483655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670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26614" y="2063394"/>
            <a:ext cx="2482596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26614" y="4389284"/>
            <a:ext cx="2482596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1A33440A-D04E-4FB0-ACBB-D1FD42651063}" type="datetime1">
              <a:rPr lang="en-US" smtClean="0"/>
              <a:pPr algn="r"/>
              <a:t>11/25/2023</a:t>
            </a:fld>
            <a:endParaRPr lang="en-US" sz="1200" dirty="0">
              <a:solidFill>
                <a:schemeClr val="bg2">
                  <a:shade val="50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sz="1200" dirty="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E5C7EF4D-DD50-400C-9F04-EB20CB99416E}" type="slidenum">
              <a:rPr lang="en-US" sz="2800" smtClean="0">
                <a:solidFill>
                  <a:schemeClr val="tx2"/>
                </a:solidFill>
              </a:rPr>
              <a:pPr algn="ctr"/>
              <a:t>‹#›</a:t>
            </a:fld>
            <a:endParaRPr lang="en-US" sz="1200" dirty="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706479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2063396"/>
            <a:ext cx="7796030" cy="331119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3440A-D04E-4FB0-ACBB-D1FD42651063}" type="datetime1">
              <a:rPr lang="en-US" smtClean="0"/>
              <a:pPr/>
              <a:t>11/25/2023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7EF4D-DD50-400C-9F04-EB20CB99416E}" type="slidenum">
              <a:rPr lang="en-US" sz="2800" smtClean="0">
                <a:solidFill>
                  <a:schemeClr val="tx2"/>
                </a:solidFill>
              </a:rPr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7213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1896" y="685801"/>
            <a:ext cx="1698485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685801"/>
            <a:ext cx="5928323" cy="4688785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3440A-D04E-4FB0-ACBB-D1FD42651063}" type="datetime1">
              <a:rPr lang="en-US" smtClean="0"/>
              <a:pPr/>
              <a:t>11/25/2023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7EF4D-DD50-400C-9F04-EB20CB99416E}" type="slidenum">
              <a:rPr lang="en-US" sz="2800" smtClean="0">
                <a:solidFill>
                  <a:schemeClr val="tx2"/>
                </a:solidFill>
              </a:rPr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8112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1" y="2063396"/>
            <a:ext cx="7796030" cy="331118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33440A-D04E-4FB0-ACBB-D1FD42651063}" type="datetime1">
              <a:rPr lang="en-US" smtClean="0"/>
              <a:pPr/>
              <a:t>11/25/2023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7EF4D-DD50-400C-9F04-EB20CB99416E}" type="slidenum">
              <a:rPr lang="en-US" sz="2800" smtClean="0">
                <a:solidFill>
                  <a:schemeClr val="tx2"/>
                </a:solidFill>
              </a:rPr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649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3742267"/>
            <a:ext cx="7796030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9FADA7-12A5-4168-87FD-0A7BA931419B}" type="datetime1">
              <a:rPr lang="en-US" smtClean="0"/>
              <a:pPr/>
              <a:t>11/25/2023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442B7-F7A6-44F5-A940-BF91B5A1AE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83830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7662" cy="115814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0" y="2063396"/>
            <a:ext cx="3816536" cy="3311189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495478" y="2063396"/>
            <a:ext cx="3814904" cy="3311189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C5A2C-8CF9-418C-929E-59F23F70E5F3}" type="datetime1">
              <a:rPr lang="en-US" smtClean="0"/>
              <a:pPr/>
              <a:t>11/25/2023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442B7-F7A6-44F5-A940-BF91B5A1AE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405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6030" cy="115814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569" y="2063396"/>
            <a:ext cx="3591317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514352" y="2861733"/>
            <a:ext cx="3816534" cy="2512852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5340" y="2063396"/>
            <a:ext cx="359667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495477" y="2861733"/>
            <a:ext cx="3816535" cy="2512852"/>
          </a:xfrm>
        </p:spPr>
        <p:txBody>
          <a:bodyPr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569BAF-DF50-49A9-A24B-E772F34D4EE8}" type="datetime1">
              <a:rPr lang="en-US" smtClean="0"/>
              <a:pPr/>
              <a:t>11/25/2023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442B7-F7A6-44F5-A940-BF91B5A1AE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999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E29F9C-0FE7-4725-BBF1-3A439DEFF6B8}" type="datetime1">
              <a:rPr lang="en-US" smtClean="0"/>
              <a:pPr/>
              <a:t>11/25/2023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442B7-F7A6-44F5-A940-BF91B5A1AE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600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192ABE-290F-4556-9BE6-EA283C4356C3}" type="datetime1">
              <a:rPr lang="en-US" smtClean="0"/>
              <a:pPr/>
              <a:t>11/25/2023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442B7-F7A6-44F5-A940-BF91B5A1AE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2970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232" y="685800"/>
            <a:ext cx="3095145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784600" y="685801"/>
            <a:ext cx="4525781" cy="468878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232" y="2709053"/>
            <a:ext cx="3095146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37221-B4EC-499E-8F13-52A4FCD99E36}" type="datetime1">
              <a:rPr lang="en-US" smtClean="0"/>
              <a:pPr/>
              <a:t>11/25/2023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442B7-F7A6-44F5-A940-BF91B5A1AE3C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692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440817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7740" y="1"/>
            <a:ext cx="3162641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2709053"/>
            <a:ext cx="440817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F042D-FBEA-40C8-ACF1-388DE857BC66}" type="datetime1">
              <a:rPr lang="en-US" smtClean="0"/>
              <a:pPr/>
              <a:t>11/25/2023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442B7-F7A6-44F5-A940-BF91B5A1AE3C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2224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rickwork-SD-R1acrop.jpg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9048" y="1"/>
            <a:ext cx="9004013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2063396"/>
            <a:ext cx="7797662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73562" y="5757334"/>
            <a:ext cx="283845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algn="r"/>
            <a:fld id="{1A33440A-D04E-4FB0-ACBB-D1FD42651063}" type="datetime1">
              <a:rPr lang="en-US" smtClean="0"/>
              <a:pPr algn="r"/>
              <a:t>11/25/2023</a:t>
            </a:fld>
            <a:endParaRPr lang="en-US" sz="1200" dirty="0">
              <a:solidFill>
                <a:schemeClr val="bg2">
                  <a:shade val="50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1" y="5757334"/>
            <a:ext cx="412478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sz="1200" dirty="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15341" y="5757334"/>
            <a:ext cx="68039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algn="ctr"/>
            <a:fld id="{E5C7EF4D-DD50-400C-9F04-EB20CB99416E}" type="slidenum">
              <a:rPr lang="en-US" sz="2800" smtClean="0">
                <a:solidFill>
                  <a:schemeClr val="tx2"/>
                </a:solidFill>
              </a:rPr>
              <a:pPr algn="ctr"/>
              <a:t>‹#›</a:t>
            </a:fld>
            <a:endParaRPr lang="en-US" sz="1200" dirty="0">
              <a:solidFill>
                <a:schemeClr val="bg2">
                  <a:shade val="5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02566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1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 txBox="1">
            <a:spLocks/>
          </p:cNvSpPr>
          <p:nvPr/>
        </p:nvSpPr>
        <p:spPr>
          <a:xfrm>
            <a:off x="-396552" y="260648"/>
            <a:ext cx="8666272" cy="3888432"/>
          </a:xfrm>
          <a:prstGeom prst="rect">
            <a:avLst/>
          </a:prstGeom>
        </p:spPr>
        <p:txBody>
          <a:bodyPr anchor="b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>
              <a:lnSpc>
                <a:spcPct val="150000"/>
              </a:lnSpc>
            </a:pPr>
            <a:r>
              <a:rPr lang="uk-UA" b="1" dirty="0">
                <a:solidFill>
                  <a:schemeClr val="accent5">
                    <a:lumMod val="50000"/>
                  </a:schemeClr>
                </a:solidFill>
                <a:effectLst/>
              </a:rPr>
              <a:t>ЗВІТ</a:t>
            </a:r>
            <a:endParaRPr lang="uk-UA" dirty="0">
              <a:solidFill>
                <a:schemeClr val="accent5">
                  <a:lumMod val="50000"/>
                </a:schemeClr>
              </a:solidFill>
              <a:effectLst/>
            </a:endParaRPr>
          </a:p>
          <a:p>
            <a:pPr algn="ctr">
              <a:lnSpc>
                <a:spcPct val="150000"/>
              </a:lnSpc>
            </a:pPr>
            <a:r>
              <a:rPr lang="ru-RU" b="1" dirty="0">
                <a:solidFill>
                  <a:schemeClr val="accent5">
                    <a:lumMod val="50000"/>
                  </a:schemeClr>
                </a:solidFill>
                <a:effectLst/>
              </a:rPr>
              <a:t>ПРО РЕЗУЛЬТАТИ ПРИЙОМУ НА НАВЧАННЯ В </a:t>
            </a:r>
            <a:r>
              <a:rPr lang="uk-UA" sz="6800" b="1" dirty="0">
                <a:solidFill>
                  <a:schemeClr val="accent1">
                    <a:lumMod val="50000"/>
                  </a:schemeClr>
                </a:solidFill>
                <a:effectLst/>
              </a:rPr>
              <a:t>20</a:t>
            </a:r>
            <a:r>
              <a:rPr lang="en-US" sz="6800" b="1" dirty="0">
                <a:solidFill>
                  <a:schemeClr val="accent1">
                    <a:lumMod val="50000"/>
                  </a:schemeClr>
                </a:solidFill>
                <a:effectLst/>
              </a:rPr>
              <a:t>2</a:t>
            </a:r>
            <a:r>
              <a:rPr lang="ru-RU" sz="6800" b="1" dirty="0">
                <a:solidFill>
                  <a:schemeClr val="accent1">
                    <a:lumMod val="50000"/>
                  </a:schemeClr>
                </a:solidFill>
                <a:effectLst/>
              </a:rPr>
              <a:t>3</a:t>
            </a:r>
            <a:r>
              <a:rPr lang="uk-UA" b="1" dirty="0">
                <a:solidFill>
                  <a:schemeClr val="accent5">
                    <a:lumMod val="50000"/>
                  </a:schemeClr>
                </a:solidFill>
                <a:effectLst/>
              </a:rPr>
              <a:t> р.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3074" name="Picture 2" descr="http://zntu.edu.ua/sites/default/files/styles/large/public/field/image/nuzp_7.png?itok=xog-elO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0"/>
            <a:ext cx="1406373" cy="1663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71800" y="4941168"/>
            <a:ext cx="1164784" cy="86409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470742845"/>
              </p:ext>
            </p:extLst>
          </p:nvPr>
        </p:nvGraphicFramePr>
        <p:xfrm>
          <a:off x="179512" y="332656"/>
          <a:ext cx="8964488" cy="5976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1"/>
          <p:cNvSpPr>
            <a:spLocks noGrp="1"/>
          </p:cNvSpPr>
          <p:nvPr>
            <p:ph type="title"/>
          </p:nvPr>
        </p:nvSpPr>
        <p:spPr>
          <a:xfrm>
            <a:off x="179512" y="0"/>
            <a:ext cx="8568952" cy="794729"/>
          </a:xfrm>
        </p:spPr>
        <p:txBody>
          <a:bodyPr>
            <a:noAutofit/>
          </a:bodyPr>
          <a:lstStyle/>
          <a:p>
            <a:pPr algn="ctr"/>
            <a:r>
              <a:rPr lang="uk-UA" sz="2400" dirty="0">
                <a:solidFill>
                  <a:schemeClr val="accent5">
                    <a:lumMod val="50000"/>
                  </a:schemeClr>
                </a:solidFill>
              </a:rPr>
              <a:t>Результати прийому по кафедрах машинобудівного факультету НУ «ЗАПОРІЗЬКА ПОЛІТЕХНІКА», магістратура</a:t>
            </a:r>
          </a:p>
        </p:txBody>
      </p:sp>
    </p:spTree>
    <p:extLst>
      <p:ext uri="{BB962C8B-B14F-4D97-AF65-F5344CB8AC3E}">
        <p14:creationId xmlns:p14="http://schemas.microsoft.com/office/powerpoint/2010/main" val="24853623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242015344"/>
              </p:ext>
            </p:extLst>
          </p:nvPr>
        </p:nvGraphicFramePr>
        <p:xfrm>
          <a:off x="467544" y="188640"/>
          <a:ext cx="8100392" cy="6264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1"/>
          <p:cNvSpPr>
            <a:spLocks noGrp="1"/>
          </p:cNvSpPr>
          <p:nvPr>
            <p:ph type="title"/>
          </p:nvPr>
        </p:nvSpPr>
        <p:spPr>
          <a:xfrm>
            <a:off x="0" y="0"/>
            <a:ext cx="8892480" cy="794729"/>
          </a:xfrm>
        </p:spPr>
        <p:txBody>
          <a:bodyPr>
            <a:noAutofit/>
          </a:bodyPr>
          <a:lstStyle/>
          <a:p>
            <a:pPr algn="ctr"/>
            <a:r>
              <a:rPr lang="uk-UA" sz="2400" dirty="0">
                <a:solidFill>
                  <a:schemeClr val="accent5">
                    <a:lumMod val="50000"/>
                  </a:schemeClr>
                </a:solidFill>
              </a:rPr>
              <a:t>Результати прийому по кафедрах транспортного факультету </a:t>
            </a:r>
            <a:br>
              <a:rPr lang="uk-UA" sz="24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uk-UA" sz="2400" dirty="0">
                <a:solidFill>
                  <a:schemeClr val="accent5">
                    <a:lumMod val="50000"/>
                  </a:schemeClr>
                </a:solidFill>
              </a:rPr>
              <a:t>НУ «ЗАПОРІЗЬКА ПОЛІТЕХНІКА», </a:t>
            </a:r>
            <a:r>
              <a:rPr lang="uk-UA" sz="2400" dirty="0" err="1">
                <a:solidFill>
                  <a:schemeClr val="accent5">
                    <a:lumMod val="50000"/>
                  </a:schemeClr>
                </a:solidFill>
              </a:rPr>
              <a:t>Бакалаврат</a:t>
            </a:r>
            <a:endParaRPr lang="uk-UA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14818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423655901"/>
              </p:ext>
            </p:extLst>
          </p:nvPr>
        </p:nvGraphicFramePr>
        <p:xfrm>
          <a:off x="179512" y="116632"/>
          <a:ext cx="8964488" cy="6192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1"/>
          <p:cNvSpPr>
            <a:spLocks noGrp="1"/>
          </p:cNvSpPr>
          <p:nvPr>
            <p:ph type="title"/>
          </p:nvPr>
        </p:nvSpPr>
        <p:spPr>
          <a:xfrm>
            <a:off x="-180528" y="0"/>
            <a:ext cx="9324528" cy="794729"/>
          </a:xfrm>
        </p:spPr>
        <p:txBody>
          <a:bodyPr>
            <a:noAutofit/>
          </a:bodyPr>
          <a:lstStyle/>
          <a:p>
            <a:pPr algn="ctr"/>
            <a:r>
              <a:rPr lang="uk-UA" sz="2400" dirty="0">
                <a:solidFill>
                  <a:schemeClr val="accent5">
                    <a:lumMod val="50000"/>
                  </a:schemeClr>
                </a:solidFill>
              </a:rPr>
              <a:t>Результати прийому по кафедрах транспортного факультету </a:t>
            </a:r>
            <a:br>
              <a:rPr lang="uk-UA" sz="24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uk-UA" sz="2400" dirty="0">
                <a:solidFill>
                  <a:schemeClr val="accent5">
                    <a:lumMod val="50000"/>
                  </a:schemeClr>
                </a:solidFill>
              </a:rPr>
              <a:t>НУ «ЗАПОРІЗЬКА ПОЛІТЕХНІКА», магістратура</a:t>
            </a:r>
          </a:p>
        </p:txBody>
      </p:sp>
    </p:spTree>
    <p:extLst>
      <p:ext uri="{BB962C8B-B14F-4D97-AF65-F5344CB8AC3E}">
        <p14:creationId xmlns:p14="http://schemas.microsoft.com/office/powerpoint/2010/main" val="25249911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572591660"/>
              </p:ext>
            </p:extLst>
          </p:nvPr>
        </p:nvGraphicFramePr>
        <p:xfrm>
          <a:off x="179512" y="116632"/>
          <a:ext cx="8856984" cy="6120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1"/>
          <p:cNvSpPr>
            <a:spLocks noGrp="1"/>
          </p:cNvSpPr>
          <p:nvPr>
            <p:ph type="title"/>
          </p:nvPr>
        </p:nvSpPr>
        <p:spPr>
          <a:xfrm>
            <a:off x="-180528" y="0"/>
            <a:ext cx="9324528" cy="794729"/>
          </a:xfrm>
        </p:spPr>
        <p:txBody>
          <a:bodyPr>
            <a:noAutofit/>
          </a:bodyPr>
          <a:lstStyle/>
          <a:p>
            <a:pPr algn="ctr"/>
            <a:r>
              <a:rPr lang="uk-UA" sz="2400" dirty="0">
                <a:solidFill>
                  <a:srgbClr val="9B75B2">
                    <a:lumMod val="50000"/>
                  </a:srgbClr>
                </a:solidFill>
              </a:rPr>
              <a:t>Результати прийому по кафедрах інженерно-фізичного факультету НУ «ЗАПОРІЗЬКА ПОЛІТЕХНІКА»</a:t>
            </a:r>
            <a:r>
              <a:rPr lang="uk-UA" sz="24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uk-UA" sz="2400" dirty="0" err="1">
                <a:solidFill>
                  <a:schemeClr val="accent5">
                    <a:lumMod val="50000"/>
                  </a:schemeClr>
                </a:solidFill>
              </a:rPr>
              <a:t>Бакалаврат</a:t>
            </a:r>
            <a:endParaRPr lang="uk-UA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5839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032239503"/>
              </p:ext>
            </p:extLst>
          </p:nvPr>
        </p:nvGraphicFramePr>
        <p:xfrm>
          <a:off x="179512" y="116632"/>
          <a:ext cx="8964488" cy="6192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1"/>
          <p:cNvSpPr>
            <a:spLocks noGrp="1"/>
          </p:cNvSpPr>
          <p:nvPr>
            <p:ph type="title"/>
          </p:nvPr>
        </p:nvSpPr>
        <p:spPr>
          <a:xfrm>
            <a:off x="0" y="0"/>
            <a:ext cx="8748464" cy="794729"/>
          </a:xfrm>
        </p:spPr>
        <p:txBody>
          <a:bodyPr>
            <a:noAutofit/>
          </a:bodyPr>
          <a:lstStyle/>
          <a:p>
            <a:pPr algn="ctr"/>
            <a:r>
              <a:rPr lang="uk-UA" sz="2400" dirty="0">
                <a:solidFill>
                  <a:srgbClr val="9B75B2">
                    <a:lumMod val="50000"/>
                  </a:srgbClr>
                </a:solidFill>
              </a:rPr>
              <a:t>Результати прийому по кафедрах інженерно-фізичного факультету НУ «ЗАПОРІЗЬКА ПОЛІТЕХНІКА»</a:t>
            </a:r>
            <a:r>
              <a:rPr lang="uk-UA" sz="2400" dirty="0">
                <a:solidFill>
                  <a:schemeClr val="accent5">
                    <a:lumMod val="50000"/>
                  </a:schemeClr>
                </a:solidFill>
              </a:rPr>
              <a:t>, Магістратура</a:t>
            </a:r>
          </a:p>
        </p:txBody>
      </p:sp>
    </p:spTree>
    <p:extLst>
      <p:ext uri="{BB962C8B-B14F-4D97-AF65-F5344CB8AC3E}">
        <p14:creationId xmlns:p14="http://schemas.microsoft.com/office/powerpoint/2010/main" val="20024325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407872697"/>
              </p:ext>
            </p:extLst>
          </p:nvPr>
        </p:nvGraphicFramePr>
        <p:xfrm>
          <a:off x="179512" y="116632"/>
          <a:ext cx="8856984" cy="6120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1"/>
          <p:cNvSpPr>
            <a:spLocks noGrp="1"/>
          </p:cNvSpPr>
          <p:nvPr>
            <p:ph type="title"/>
          </p:nvPr>
        </p:nvSpPr>
        <p:spPr>
          <a:xfrm>
            <a:off x="107504" y="0"/>
            <a:ext cx="8568952" cy="794729"/>
          </a:xfrm>
        </p:spPr>
        <p:txBody>
          <a:bodyPr>
            <a:noAutofit/>
          </a:bodyPr>
          <a:lstStyle/>
          <a:p>
            <a:pPr algn="ctr"/>
            <a:r>
              <a:rPr lang="uk-UA" sz="2400" dirty="0">
                <a:solidFill>
                  <a:srgbClr val="9B75B2">
                    <a:lumMod val="50000"/>
                  </a:srgbClr>
                </a:solidFill>
              </a:rPr>
              <a:t>Результати прийому по кафедрах електротехнічного факультету НУ «ЗАПОРІЗЬКА ПОЛІТЕХНІКА»</a:t>
            </a:r>
            <a:r>
              <a:rPr lang="uk-UA" sz="24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uk-UA" sz="2400" dirty="0" err="1">
                <a:solidFill>
                  <a:schemeClr val="accent5">
                    <a:lumMod val="50000"/>
                  </a:schemeClr>
                </a:solidFill>
              </a:rPr>
              <a:t>Бакалаврат</a:t>
            </a:r>
            <a:endParaRPr lang="uk-UA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6756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733365117"/>
              </p:ext>
            </p:extLst>
          </p:nvPr>
        </p:nvGraphicFramePr>
        <p:xfrm>
          <a:off x="179512" y="116632"/>
          <a:ext cx="8964488" cy="6192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1"/>
          <p:cNvSpPr>
            <a:spLocks noGrp="1"/>
          </p:cNvSpPr>
          <p:nvPr>
            <p:ph type="title"/>
          </p:nvPr>
        </p:nvSpPr>
        <p:spPr>
          <a:xfrm>
            <a:off x="0" y="0"/>
            <a:ext cx="8748464" cy="794729"/>
          </a:xfrm>
        </p:spPr>
        <p:txBody>
          <a:bodyPr>
            <a:noAutofit/>
          </a:bodyPr>
          <a:lstStyle/>
          <a:p>
            <a:pPr algn="ctr"/>
            <a:r>
              <a:rPr lang="uk-UA" sz="2400" dirty="0">
                <a:solidFill>
                  <a:srgbClr val="9B75B2">
                    <a:lumMod val="50000"/>
                  </a:srgbClr>
                </a:solidFill>
              </a:rPr>
              <a:t>Результати прийому по кафедрах електротехнічного факультету НУ «ЗАПОРІЗЬКА ПОЛІТЕХНІКА»</a:t>
            </a:r>
            <a:r>
              <a:rPr lang="uk-UA" sz="2400" dirty="0">
                <a:solidFill>
                  <a:schemeClr val="accent5">
                    <a:lumMod val="50000"/>
                  </a:schemeClr>
                </a:solidFill>
              </a:rPr>
              <a:t>, Магістратура</a:t>
            </a:r>
          </a:p>
        </p:txBody>
      </p:sp>
    </p:spTree>
    <p:extLst>
      <p:ext uri="{BB962C8B-B14F-4D97-AF65-F5344CB8AC3E}">
        <p14:creationId xmlns:p14="http://schemas.microsoft.com/office/powerpoint/2010/main" val="29925144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301526663"/>
              </p:ext>
            </p:extLst>
          </p:nvPr>
        </p:nvGraphicFramePr>
        <p:xfrm>
          <a:off x="179512" y="116632"/>
          <a:ext cx="8856984" cy="6120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1"/>
          <p:cNvSpPr>
            <a:spLocks noGrp="1"/>
          </p:cNvSpPr>
          <p:nvPr>
            <p:ph type="title"/>
          </p:nvPr>
        </p:nvSpPr>
        <p:spPr>
          <a:xfrm>
            <a:off x="0" y="0"/>
            <a:ext cx="8892480" cy="794729"/>
          </a:xfrm>
        </p:spPr>
        <p:txBody>
          <a:bodyPr>
            <a:noAutofit/>
          </a:bodyPr>
          <a:lstStyle/>
          <a:p>
            <a:pPr algn="ctr"/>
            <a:r>
              <a:rPr lang="uk-UA" sz="2400" dirty="0">
                <a:solidFill>
                  <a:srgbClr val="9B75B2">
                    <a:lumMod val="50000"/>
                  </a:srgbClr>
                </a:solidFill>
              </a:rPr>
              <a:t>Результати прийому по кафедрах факультету будівництва, архітектури та дизайну НУ «ЗАПОРІЗЬКА ПОЛІТЕХНІКА», </a:t>
            </a:r>
            <a:r>
              <a:rPr lang="uk-UA" sz="2400" dirty="0" err="1">
                <a:solidFill>
                  <a:schemeClr val="accent5">
                    <a:lumMod val="50000"/>
                  </a:schemeClr>
                </a:solidFill>
              </a:rPr>
              <a:t>Бакалаврат</a:t>
            </a:r>
            <a:endParaRPr lang="uk-UA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9307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989247424"/>
              </p:ext>
            </p:extLst>
          </p:nvPr>
        </p:nvGraphicFramePr>
        <p:xfrm>
          <a:off x="179512" y="116632"/>
          <a:ext cx="8964488" cy="6192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1"/>
          <p:cNvSpPr>
            <a:spLocks noGrp="1"/>
          </p:cNvSpPr>
          <p:nvPr>
            <p:ph type="title"/>
          </p:nvPr>
        </p:nvSpPr>
        <p:spPr>
          <a:xfrm>
            <a:off x="0" y="0"/>
            <a:ext cx="8748464" cy="794729"/>
          </a:xfrm>
        </p:spPr>
        <p:txBody>
          <a:bodyPr>
            <a:noAutofit/>
          </a:bodyPr>
          <a:lstStyle/>
          <a:p>
            <a:pPr algn="ctr"/>
            <a:r>
              <a:rPr lang="uk-UA" sz="2000" dirty="0">
                <a:solidFill>
                  <a:srgbClr val="9B75B2">
                    <a:lumMod val="50000"/>
                  </a:srgbClr>
                </a:solidFill>
              </a:rPr>
              <a:t>Результати прийому по кафедрах факультету будівництва, архітектури та дизайну НУ «ЗАПОРІЗЬКА ПОЛІТЕХНІКА»</a:t>
            </a:r>
            <a:r>
              <a:rPr lang="uk-UA" sz="2000" dirty="0">
                <a:solidFill>
                  <a:schemeClr val="accent5">
                    <a:lumMod val="50000"/>
                  </a:schemeClr>
                </a:solidFill>
              </a:rPr>
              <a:t>, Магістратура</a:t>
            </a:r>
          </a:p>
        </p:txBody>
      </p:sp>
    </p:spTree>
    <p:extLst>
      <p:ext uri="{BB962C8B-B14F-4D97-AF65-F5344CB8AC3E}">
        <p14:creationId xmlns:p14="http://schemas.microsoft.com/office/powerpoint/2010/main" val="32195901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35760495"/>
              </p:ext>
            </p:extLst>
          </p:nvPr>
        </p:nvGraphicFramePr>
        <p:xfrm>
          <a:off x="107504" y="116632"/>
          <a:ext cx="9036496" cy="6192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1"/>
          <p:cNvSpPr>
            <a:spLocks noGrp="1"/>
          </p:cNvSpPr>
          <p:nvPr>
            <p:ph type="title"/>
          </p:nvPr>
        </p:nvSpPr>
        <p:spPr>
          <a:xfrm>
            <a:off x="0" y="0"/>
            <a:ext cx="8748464" cy="836712"/>
          </a:xfrm>
        </p:spPr>
        <p:txBody>
          <a:bodyPr>
            <a:noAutofit/>
          </a:bodyPr>
          <a:lstStyle/>
          <a:p>
            <a:pPr algn="ctr"/>
            <a:r>
              <a:rPr lang="uk-UA" sz="2400" dirty="0">
                <a:solidFill>
                  <a:srgbClr val="9B75B2">
                    <a:lumMod val="50000"/>
                  </a:srgbClr>
                </a:solidFill>
              </a:rPr>
              <a:t>Результати прийому по кафедрах факультету комп'ютерних наук і технологій  НУ «ЗАПОРІЗЬКА ПОЛІТЕХНІКА»</a:t>
            </a:r>
            <a:r>
              <a:rPr lang="uk-UA" sz="24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uk-UA" sz="2400" dirty="0" err="1">
                <a:solidFill>
                  <a:schemeClr val="accent5">
                    <a:lumMod val="50000"/>
                  </a:schemeClr>
                </a:solidFill>
              </a:rPr>
              <a:t>Бакалаврат</a:t>
            </a:r>
            <a:endParaRPr lang="uk-UA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601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100392" cy="1512168"/>
          </a:xfrm>
        </p:spPr>
        <p:txBody>
          <a:bodyPr>
            <a:normAutofit/>
          </a:bodyPr>
          <a:lstStyle/>
          <a:p>
            <a:pPr algn="ctr"/>
            <a:r>
              <a:rPr lang="uk-UA" sz="3200" dirty="0">
                <a:solidFill>
                  <a:schemeClr val="accent5">
                    <a:lumMod val="50000"/>
                  </a:schemeClr>
                </a:solidFill>
              </a:rPr>
              <a:t>Нормативні документи, якими було регламентовано вступ до НУ «Запорізька політехніка» у 20</a:t>
            </a:r>
            <a:r>
              <a:rPr lang="en-US" sz="3200" dirty="0">
                <a:solidFill>
                  <a:schemeClr val="accent5">
                    <a:lumMod val="50000"/>
                  </a:schemeClr>
                </a:solidFill>
              </a:rPr>
              <a:t>2</a:t>
            </a:r>
            <a:r>
              <a:rPr lang="uk-UA" sz="3200" dirty="0">
                <a:solidFill>
                  <a:schemeClr val="accent5">
                    <a:lumMod val="50000"/>
                  </a:schemeClr>
                </a:solidFill>
              </a:rPr>
              <a:t>3 році: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1772816"/>
            <a:ext cx="835292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Склад приймальної комісії затверджений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Наказом ректора №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421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від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   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08 </a:t>
            </a:r>
            <a:r>
              <a:rPr lang="ru-RU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грудня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2022 р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uk-UA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uk-UA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uk-UA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«Порядок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прийому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на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навчання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для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здобуття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вищої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освіти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в 2023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році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»,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затверджений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наказом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Міністерства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освіти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і науки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України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15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березня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2023 року № 276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зі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змінами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затвердженими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наказом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Міністерства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освіти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і науки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України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06 липня 2023 року № 682;</a:t>
            </a:r>
            <a:endParaRPr lang="uk-UA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endParaRPr lang="uk-UA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Правила прийому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до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Національного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університету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«Запорізька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політехніка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 в 2023 р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затверджені рішенням Вченої ради згідно протоколу № </a:t>
            </a:r>
            <a:r>
              <a:rPr lang="uk-UA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8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від </a:t>
            </a:r>
            <a:r>
              <a:rPr lang="uk-UA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14 квітня 2023 р </a:t>
            </a:r>
            <a:r>
              <a:rPr lang="uk-UA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(зі змінами).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10799524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373801655"/>
              </p:ext>
            </p:extLst>
          </p:nvPr>
        </p:nvGraphicFramePr>
        <p:xfrm>
          <a:off x="107504" y="116632"/>
          <a:ext cx="9036496" cy="6264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1"/>
          <p:cNvSpPr>
            <a:spLocks noGrp="1"/>
          </p:cNvSpPr>
          <p:nvPr>
            <p:ph type="title"/>
          </p:nvPr>
        </p:nvSpPr>
        <p:spPr>
          <a:xfrm>
            <a:off x="0" y="0"/>
            <a:ext cx="8748464" cy="864096"/>
          </a:xfrm>
        </p:spPr>
        <p:txBody>
          <a:bodyPr>
            <a:noAutofit/>
          </a:bodyPr>
          <a:lstStyle/>
          <a:p>
            <a:pPr algn="ctr"/>
            <a:r>
              <a:rPr lang="uk-UA" sz="2400" dirty="0">
                <a:solidFill>
                  <a:srgbClr val="9B75B2">
                    <a:lumMod val="50000"/>
                  </a:srgbClr>
                </a:solidFill>
              </a:rPr>
              <a:t>Результати прийому по кафедрах факультету комп'ютерних наук і технологій  НУ «ЗАПОРІЗЬКА ПОЛІТЕХНІКА», </a:t>
            </a:r>
            <a:r>
              <a:rPr lang="uk-UA" sz="2400" dirty="0">
                <a:solidFill>
                  <a:schemeClr val="accent5">
                    <a:lumMod val="50000"/>
                  </a:schemeClr>
                </a:solidFill>
              </a:rPr>
              <a:t>Магістратура</a:t>
            </a:r>
          </a:p>
        </p:txBody>
      </p:sp>
    </p:spTree>
    <p:extLst>
      <p:ext uri="{BB962C8B-B14F-4D97-AF65-F5344CB8AC3E}">
        <p14:creationId xmlns:p14="http://schemas.microsoft.com/office/powerpoint/2010/main" val="32640506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146602547"/>
              </p:ext>
            </p:extLst>
          </p:nvPr>
        </p:nvGraphicFramePr>
        <p:xfrm>
          <a:off x="107504" y="116632"/>
          <a:ext cx="9036496" cy="6192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1"/>
          <p:cNvSpPr>
            <a:spLocks noGrp="1"/>
          </p:cNvSpPr>
          <p:nvPr>
            <p:ph type="title"/>
          </p:nvPr>
        </p:nvSpPr>
        <p:spPr>
          <a:xfrm>
            <a:off x="0" y="0"/>
            <a:ext cx="8964488" cy="836712"/>
          </a:xfrm>
        </p:spPr>
        <p:txBody>
          <a:bodyPr>
            <a:noAutofit/>
          </a:bodyPr>
          <a:lstStyle/>
          <a:p>
            <a:pPr algn="ctr"/>
            <a:r>
              <a:rPr lang="uk-UA" sz="1800" dirty="0">
                <a:solidFill>
                  <a:srgbClr val="9B75B2">
                    <a:lumMod val="50000"/>
                  </a:srgbClr>
                </a:solidFill>
              </a:rPr>
              <a:t>Результати прийому по кафедрах факультету </a:t>
            </a:r>
            <a:br>
              <a:rPr lang="uk-UA" sz="1800" dirty="0">
                <a:solidFill>
                  <a:srgbClr val="9B75B2">
                    <a:lumMod val="50000"/>
                  </a:srgbClr>
                </a:solidFill>
              </a:rPr>
            </a:br>
            <a:r>
              <a:rPr lang="uk-UA" sz="1800" dirty="0">
                <a:solidFill>
                  <a:srgbClr val="9B75B2">
                    <a:lumMod val="50000"/>
                  </a:srgbClr>
                </a:solidFill>
              </a:rPr>
              <a:t>ІНФОРМАЦІЙНОЇ БЕЗПЕКИ та електронних комунікацій НУ «ЗАПОРІЗЬКА ПОЛІТЕХНІКА»</a:t>
            </a:r>
            <a:r>
              <a:rPr lang="uk-UA" sz="1800" dirty="0">
                <a:solidFill>
                  <a:schemeClr val="accent5">
                    <a:lumMod val="50000"/>
                  </a:schemeClr>
                </a:solidFill>
              </a:rPr>
              <a:t>,</a:t>
            </a:r>
            <a:br>
              <a:rPr lang="uk-UA" sz="1800" dirty="0">
                <a:solidFill>
                  <a:schemeClr val="accent5">
                    <a:lumMod val="50000"/>
                  </a:schemeClr>
                </a:solidFill>
              </a:rPr>
            </a:br>
            <a:r>
              <a:rPr lang="uk-UA" sz="1800" dirty="0">
                <a:solidFill>
                  <a:schemeClr val="accent5">
                    <a:lumMod val="50000"/>
                  </a:schemeClr>
                </a:solidFill>
              </a:rPr>
              <a:t> Бакалаврат</a:t>
            </a:r>
          </a:p>
        </p:txBody>
      </p:sp>
    </p:spTree>
    <p:extLst>
      <p:ext uri="{BB962C8B-B14F-4D97-AF65-F5344CB8AC3E}">
        <p14:creationId xmlns:p14="http://schemas.microsoft.com/office/powerpoint/2010/main" val="22822362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310236714"/>
              </p:ext>
            </p:extLst>
          </p:nvPr>
        </p:nvGraphicFramePr>
        <p:xfrm>
          <a:off x="107504" y="116632"/>
          <a:ext cx="9036496" cy="6264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1"/>
          <p:cNvSpPr>
            <a:spLocks noGrp="1"/>
          </p:cNvSpPr>
          <p:nvPr>
            <p:ph type="title"/>
          </p:nvPr>
        </p:nvSpPr>
        <p:spPr>
          <a:xfrm>
            <a:off x="0" y="0"/>
            <a:ext cx="8748464" cy="864096"/>
          </a:xfrm>
        </p:spPr>
        <p:txBody>
          <a:bodyPr>
            <a:noAutofit/>
          </a:bodyPr>
          <a:lstStyle/>
          <a:p>
            <a:pPr algn="ctr"/>
            <a:r>
              <a:rPr lang="uk-UA" sz="2000" dirty="0">
                <a:solidFill>
                  <a:srgbClr val="9B75B2">
                    <a:lumMod val="50000"/>
                  </a:srgbClr>
                </a:solidFill>
              </a:rPr>
              <a:t>Результати прийому по кафедрах факультету </a:t>
            </a:r>
            <a:br>
              <a:rPr lang="uk-UA" sz="2000" dirty="0">
                <a:solidFill>
                  <a:srgbClr val="9B75B2">
                    <a:lumMod val="50000"/>
                  </a:srgbClr>
                </a:solidFill>
              </a:rPr>
            </a:br>
            <a:r>
              <a:rPr lang="uk-UA" sz="2000" dirty="0">
                <a:solidFill>
                  <a:srgbClr val="9B75B2">
                    <a:lumMod val="50000"/>
                  </a:srgbClr>
                </a:solidFill>
              </a:rPr>
              <a:t>ІНФОРМАЦІЙНОЇ БЕЗПЕКИ та електронних комунікацій НУ «ЗАПОРІЗЬКА ПОЛІТЕХНІКА»</a:t>
            </a:r>
            <a:r>
              <a:rPr lang="uk-UA" sz="2000" dirty="0">
                <a:solidFill>
                  <a:schemeClr val="accent5">
                    <a:lumMod val="50000"/>
                  </a:schemeClr>
                </a:solidFill>
              </a:rPr>
              <a:t>, магістратура</a:t>
            </a:r>
          </a:p>
        </p:txBody>
      </p:sp>
    </p:spTree>
    <p:extLst>
      <p:ext uri="{BB962C8B-B14F-4D97-AF65-F5344CB8AC3E}">
        <p14:creationId xmlns:p14="http://schemas.microsoft.com/office/powerpoint/2010/main" val="37410968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160195977"/>
              </p:ext>
            </p:extLst>
          </p:nvPr>
        </p:nvGraphicFramePr>
        <p:xfrm>
          <a:off x="107504" y="116632"/>
          <a:ext cx="9036496" cy="6264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1"/>
          <p:cNvSpPr>
            <a:spLocks noGrp="1"/>
          </p:cNvSpPr>
          <p:nvPr>
            <p:ph type="title"/>
          </p:nvPr>
        </p:nvSpPr>
        <p:spPr>
          <a:xfrm>
            <a:off x="0" y="0"/>
            <a:ext cx="8748464" cy="836712"/>
          </a:xfrm>
        </p:spPr>
        <p:txBody>
          <a:bodyPr>
            <a:normAutofit/>
          </a:bodyPr>
          <a:lstStyle/>
          <a:p>
            <a:pPr algn="ctr"/>
            <a:r>
              <a:rPr lang="uk-UA" sz="2400" dirty="0">
                <a:solidFill>
                  <a:srgbClr val="9B75B2">
                    <a:lumMod val="50000"/>
                  </a:srgbClr>
                </a:solidFill>
              </a:rPr>
              <a:t>Результати прийому по кафедрах факультету економіки та управління НУ «ЗАПОРІЗЬКА ПОЛІТЕХНІКА», </a:t>
            </a:r>
            <a:r>
              <a:rPr lang="uk-UA" sz="2400" dirty="0" err="1">
                <a:solidFill>
                  <a:schemeClr val="accent5">
                    <a:lumMod val="50000"/>
                  </a:schemeClr>
                </a:solidFill>
              </a:rPr>
              <a:t>Бакалаврат</a:t>
            </a:r>
            <a:endParaRPr lang="uk-UA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8647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488404978"/>
              </p:ext>
            </p:extLst>
          </p:nvPr>
        </p:nvGraphicFramePr>
        <p:xfrm>
          <a:off x="107504" y="116632"/>
          <a:ext cx="9036496" cy="6264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1"/>
          <p:cNvSpPr>
            <a:spLocks noGrp="1"/>
          </p:cNvSpPr>
          <p:nvPr>
            <p:ph type="title"/>
          </p:nvPr>
        </p:nvSpPr>
        <p:spPr>
          <a:xfrm>
            <a:off x="0" y="0"/>
            <a:ext cx="8676456" cy="764704"/>
          </a:xfrm>
        </p:spPr>
        <p:txBody>
          <a:bodyPr>
            <a:normAutofit/>
          </a:bodyPr>
          <a:lstStyle/>
          <a:p>
            <a:pPr algn="ctr"/>
            <a:r>
              <a:rPr lang="uk-UA" sz="2400" dirty="0">
                <a:solidFill>
                  <a:srgbClr val="9B75B2">
                    <a:lumMod val="50000"/>
                  </a:srgbClr>
                </a:solidFill>
              </a:rPr>
              <a:t>Результати прийому по кафедрах факультету економіки та управління НУ «ЗАПОРІЗЬКА ПОЛІТЕХНІКА», </a:t>
            </a:r>
            <a:r>
              <a:rPr lang="uk-UA" sz="2400" dirty="0">
                <a:solidFill>
                  <a:schemeClr val="accent5">
                    <a:lumMod val="50000"/>
                  </a:schemeClr>
                </a:solidFill>
              </a:rPr>
              <a:t>Магістратура</a:t>
            </a:r>
          </a:p>
        </p:txBody>
      </p:sp>
    </p:spTree>
    <p:extLst>
      <p:ext uri="{BB962C8B-B14F-4D97-AF65-F5344CB8AC3E}">
        <p14:creationId xmlns:p14="http://schemas.microsoft.com/office/powerpoint/2010/main" val="23233524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867522844"/>
              </p:ext>
            </p:extLst>
          </p:nvPr>
        </p:nvGraphicFramePr>
        <p:xfrm>
          <a:off x="107504" y="116632"/>
          <a:ext cx="9036496" cy="6264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1"/>
          <p:cNvSpPr>
            <a:spLocks noGrp="1"/>
          </p:cNvSpPr>
          <p:nvPr>
            <p:ph type="title"/>
          </p:nvPr>
        </p:nvSpPr>
        <p:spPr>
          <a:xfrm>
            <a:off x="0" y="0"/>
            <a:ext cx="8748464" cy="836712"/>
          </a:xfrm>
        </p:spPr>
        <p:txBody>
          <a:bodyPr>
            <a:normAutofit/>
          </a:bodyPr>
          <a:lstStyle/>
          <a:p>
            <a:pPr algn="ctr"/>
            <a:r>
              <a:rPr lang="uk-UA" sz="2400" dirty="0">
                <a:solidFill>
                  <a:srgbClr val="9B75B2">
                    <a:lumMod val="50000"/>
                  </a:srgbClr>
                </a:solidFill>
              </a:rPr>
              <a:t>Результати прийому по кафедрах гуманітарного факультету НУ «ЗАПОРІЗЬКА ПОЛІТЕХНІКА», </a:t>
            </a:r>
            <a:r>
              <a:rPr lang="uk-UA" sz="2400" dirty="0" err="1">
                <a:solidFill>
                  <a:schemeClr val="accent5">
                    <a:lumMod val="50000"/>
                  </a:schemeClr>
                </a:solidFill>
              </a:rPr>
              <a:t>Бакалаврат</a:t>
            </a:r>
            <a:endParaRPr lang="uk-UA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2347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150836402"/>
              </p:ext>
            </p:extLst>
          </p:nvPr>
        </p:nvGraphicFramePr>
        <p:xfrm>
          <a:off x="107504" y="116632"/>
          <a:ext cx="9036496" cy="6264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1"/>
          <p:cNvSpPr>
            <a:spLocks noGrp="1"/>
          </p:cNvSpPr>
          <p:nvPr>
            <p:ph type="title"/>
          </p:nvPr>
        </p:nvSpPr>
        <p:spPr>
          <a:xfrm>
            <a:off x="0" y="0"/>
            <a:ext cx="8676456" cy="764704"/>
          </a:xfrm>
        </p:spPr>
        <p:txBody>
          <a:bodyPr>
            <a:normAutofit/>
          </a:bodyPr>
          <a:lstStyle/>
          <a:p>
            <a:pPr algn="ctr"/>
            <a:r>
              <a:rPr lang="uk-UA" sz="2400" dirty="0">
                <a:solidFill>
                  <a:srgbClr val="9B75B2">
                    <a:lumMod val="50000"/>
                  </a:srgbClr>
                </a:solidFill>
              </a:rPr>
              <a:t>Результати прийому по кафедрах гуманітарного факультету НУ «ЗАПОРІЗЬКА ПОЛІТЕХНІКА», </a:t>
            </a:r>
            <a:r>
              <a:rPr lang="uk-UA" sz="2400" dirty="0">
                <a:solidFill>
                  <a:schemeClr val="accent5">
                    <a:lumMod val="50000"/>
                  </a:schemeClr>
                </a:solidFill>
              </a:rPr>
              <a:t>Магістратура</a:t>
            </a:r>
          </a:p>
        </p:txBody>
      </p:sp>
    </p:spTree>
    <p:extLst>
      <p:ext uri="{BB962C8B-B14F-4D97-AF65-F5344CB8AC3E}">
        <p14:creationId xmlns:p14="http://schemas.microsoft.com/office/powerpoint/2010/main" val="24768571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299910773"/>
              </p:ext>
            </p:extLst>
          </p:nvPr>
        </p:nvGraphicFramePr>
        <p:xfrm>
          <a:off x="35496" y="116632"/>
          <a:ext cx="9081392" cy="6264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1"/>
          <p:cNvSpPr>
            <a:spLocks noGrp="1"/>
          </p:cNvSpPr>
          <p:nvPr>
            <p:ph type="title"/>
          </p:nvPr>
        </p:nvSpPr>
        <p:spPr>
          <a:xfrm>
            <a:off x="35496" y="0"/>
            <a:ext cx="8712968" cy="836712"/>
          </a:xfrm>
        </p:spPr>
        <p:txBody>
          <a:bodyPr>
            <a:normAutofit/>
          </a:bodyPr>
          <a:lstStyle/>
          <a:p>
            <a:pPr algn="ctr"/>
            <a:r>
              <a:rPr lang="uk-UA" sz="2400" dirty="0">
                <a:solidFill>
                  <a:srgbClr val="9B75B2">
                    <a:lumMod val="50000"/>
                  </a:srgbClr>
                </a:solidFill>
              </a:rPr>
              <a:t>Результати прийому по кафедрах факультету міжнародного туризму та економіки НУ «ЗАПОРІЗЬКА ПОЛІТЕХНІКА»</a:t>
            </a:r>
            <a:r>
              <a:rPr lang="uk-UA" sz="24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uk-UA" sz="2400" dirty="0" err="1">
                <a:solidFill>
                  <a:schemeClr val="accent5">
                    <a:lumMod val="50000"/>
                  </a:schemeClr>
                </a:solidFill>
              </a:rPr>
              <a:t>Бакалаврат</a:t>
            </a:r>
            <a:endParaRPr lang="uk-UA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3086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895226429"/>
              </p:ext>
            </p:extLst>
          </p:nvPr>
        </p:nvGraphicFramePr>
        <p:xfrm>
          <a:off x="0" y="260648"/>
          <a:ext cx="9116888" cy="61206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1"/>
          <p:cNvSpPr>
            <a:spLocks noGrp="1"/>
          </p:cNvSpPr>
          <p:nvPr>
            <p:ph type="title"/>
          </p:nvPr>
        </p:nvSpPr>
        <p:spPr>
          <a:xfrm>
            <a:off x="0" y="0"/>
            <a:ext cx="8748464" cy="764704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400" dirty="0">
                <a:solidFill>
                  <a:srgbClr val="9B75B2">
                    <a:lumMod val="50000"/>
                  </a:srgbClr>
                </a:solidFill>
              </a:rPr>
              <a:t>Результати прийому по кафедрах факультету міжнародного туризму та економіки НУ «ЗАПОРІЗЬКА ПОЛІТЕХНІКА»</a:t>
            </a:r>
            <a:r>
              <a:rPr lang="uk-UA" sz="2400" dirty="0">
                <a:solidFill>
                  <a:schemeClr val="accent5">
                    <a:lumMod val="50000"/>
                  </a:schemeClr>
                </a:solidFill>
              </a:rPr>
              <a:t>, Магістратура</a:t>
            </a:r>
          </a:p>
        </p:txBody>
      </p:sp>
    </p:spTree>
    <p:extLst>
      <p:ext uri="{BB962C8B-B14F-4D97-AF65-F5344CB8AC3E}">
        <p14:creationId xmlns:p14="http://schemas.microsoft.com/office/powerpoint/2010/main" val="11845149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4067059304"/>
              </p:ext>
            </p:extLst>
          </p:nvPr>
        </p:nvGraphicFramePr>
        <p:xfrm>
          <a:off x="35496" y="116632"/>
          <a:ext cx="9081392" cy="6264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1"/>
          <p:cNvSpPr>
            <a:spLocks noGrp="1"/>
          </p:cNvSpPr>
          <p:nvPr>
            <p:ph type="title"/>
          </p:nvPr>
        </p:nvSpPr>
        <p:spPr>
          <a:xfrm>
            <a:off x="35496" y="0"/>
            <a:ext cx="8712968" cy="836712"/>
          </a:xfrm>
        </p:spPr>
        <p:txBody>
          <a:bodyPr>
            <a:normAutofit/>
          </a:bodyPr>
          <a:lstStyle/>
          <a:p>
            <a:pPr algn="ctr"/>
            <a:r>
              <a:rPr lang="uk-UA" sz="2400" dirty="0">
                <a:solidFill>
                  <a:srgbClr val="9B75B2">
                    <a:lumMod val="50000"/>
                  </a:srgbClr>
                </a:solidFill>
              </a:rPr>
              <a:t>Результати прийому по кафедрах юридичного факультету </a:t>
            </a:r>
            <a:br>
              <a:rPr lang="uk-UA" sz="2400" dirty="0">
                <a:solidFill>
                  <a:srgbClr val="9B75B2">
                    <a:lumMod val="50000"/>
                  </a:srgbClr>
                </a:solidFill>
              </a:rPr>
            </a:br>
            <a:r>
              <a:rPr lang="uk-UA" sz="2400" dirty="0">
                <a:solidFill>
                  <a:srgbClr val="9B75B2">
                    <a:lumMod val="50000"/>
                  </a:srgbClr>
                </a:solidFill>
              </a:rPr>
              <a:t>НУ «ЗАПОРІЗЬКА ПОЛІТЕХНІКА»</a:t>
            </a:r>
            <a:r>
              <a:rPr lang="uk-UA" sz="24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uk-UA" sz="2400" dirty="0" err="1">
                <a:solidFill>
                  <a:schemeClr val="accent5">
                    <a:lumMod val="50000"/>
                  </a:schemeClr>
                </a:solidFill>
              </a:rPr>
              <a:t>Бакалаврат</a:t>
            </a:r>
            <a:endParaRPr lang="uk-UA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819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100392" cy="720080"/>
          </a:xfrm>
        </p:spPr>
        <p:txBody>
          <a:bodyPr>
            <a:normAutofit/>
          </a:bodyPr>
          <a:lstStyle/>
          <a:p>
            <a:pPr algn="ctr"/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</a:rPr>
              <a:t>Основні фактори ускладнення під час вступної кампанії 202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3 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</a:rPr>
              <a:t>року:</a:t>
            </a:r>
            <a:endParaRPr lang="uk-UA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764704"/>
            <a:ext cx="835292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Затримки на початковому етапі Вступної кампанії  при реалізації змін в функціоналі ЄДЕБО, пов’язаних зі змінами в нормативних документах, що регламентують вступ (додання пільгових категорій 107, 108, 109).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Необхідність надання дозволу на навчання вступниками певних категорій, які проходять службу у Збройних силах України.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Обмежені терміни реєстрації заяв на участь у співбесідах та творчих конкурсах для вступників, які брали участь в конкурсному відборі при вступі на бюджет (в тому числі вступників пільгових категорій).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Необхідність подання вступниками військово-облікових документів а також перевірки перебування ними на військовому обліку.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Виникнення ситуацій помилкового підтвердження вибору місця навчання вступниками в системі електронного вступу, що призводило в подальшому до необхідності скасування наказу про зарахування в частині, що стосується таких вступників.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Ускладнення при реєстрації вступників для складання ЄВІ/ЄФВВ за кордоном через обмежену кількість місць в закордонних пунктах тестування.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Відсутність можливості вступу за результатами співбесіди у вступників, місце проживання яких зареєстровано на території активних бойових дій, що значно обмежило можливості для вступу абітурієнтів Запорізького регіону.</a:t>
            </a:r>
          </a:p>
        </p:txBody>
      </p:sp>
    </p:spTree>
    <p:extLst>
      <p:ext uri="{BB962C8B-B14F-4D97-AF65-F5344CB8AC3E}">
        <p14:creationId xmlns:p14="http://schemas.microsoft.com/office/powerpoint/2010/main" val="23790603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246292851"/>
              </p:ext>
            </p:extLst>
          </p:nvPr>
        </p:nvGraphicFramePr>
        <p:xfrm>
          <a:off x="0" y="116632"/>
          <a:ext cx="9116888" cy="6264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1"/>
          <p:cNvSpPr>
            <a:spLocks noGrp="1"/>
          </p:cNvSpPr>
          <p:nvPr>
            <p:ph type="title"/>
          </p:nvPr>
        </p:nvSpPr>
        <p:spPr>
          <a:xfrm>
            <a:off x="0" y="0"/>
            <a:ext cx="8748464" cy="764704"/>
          </a:xfrm>
        </p:spPr>
        <p:txBody>
          <a:bodyPr>
            <a:normAutofit/>
          </a:bodyPr>
          <a:lstStyle/>
          <a:p>
            <a:pPr algn="ctr"/>
            <a:r>
              <a:rPr lang="uk-UA" sz="2400" dirty="0">
                <a:solidFill>
                  <a:srgbClr val="9B75B2">
                    <a:lumMod val="50000"/>
                  </a:srgbClr>
                </a:solidFill>
              </a:rPr>
              <a:t>Результати прийому по кафедрах юридичного факультету </a:t>
            </a:r>
            <a:br>
              <a:rPr lang="uk-UA" sz="2400" dirty="0">
                <a:solidFill>
                  <a:srgbClr val="9B75B2">
                    <a:lumMod val="50000"/>
                  </a:srgbClr>
                </a:solidFill>
              </a:rPr>
            </a:br>
            <a:r>
              <a:rPr lang="uk-UA" sz="2400" dirty="0">
                <a:solidFill>
                  <a:srgbClr val="9B75B2">
                    <a:lumMod val="50000"/>
                  </a:srgbClr>
                </a:solidFill>
              </a:rPr>
              <a:t>НУ «ЗАПОРІЗЬКА ПОЛІТЕХНІКА»</a:t>
            </a:r>
            <a:r>
              <a:rPr lang="uk-UA" sz="2400" dirty="0">
                <a:solidFill>
                  <a:schemeClr val="accent5">
                    <a:lumMod val="50000"/>
                  </a:schemeClr>
                </a:solidFill>
              </a:rPr>
              <a:t>, Магістратура</a:t>
            </a:r>
          </a:p>
        </p:txBody>
      </p:sp>
    </p:spTree>
    <p:extLst>
      <p:ext uri="{BB962C8B-B14F-4D97-AF65-F5344CB8AC3E}">
        <p14:creationId xmlns:p14="http://schemas.microsoft.com/office/powerpoint/2010/main" val="23525735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181634815"/>
              </p:ext>
            </p:extLst>
          </p:nvPr>
        </p:nvGraphicFramePr>
        <p:xfrm>
          <a:off x="35496" y="116632"/>
          <a:ext cx="9081392" cy="6264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1"/>
          <p:cNvSpPr>
            <a:spLocks noGrp="1"/>
          </p:cNvSpPr>
          <p:nvPr>
            <p:ph type="title"/>
          </p:nvPr>
        </p:nvSpPr>
        <p:spPr>
          <a:xfrm>
            <a:off x="35496" y="0"/>
            <a:ext cx="8712968" cy="836712"/>
          </a:xfrm>
        </p:spPr>
        <p:txBody>
          <a:bodyPr>
            <a:normAutofit/>
          </a:bodyPr>
          <a:lstStyle/>
          <a:p>
            <a:pPr algn="ctr"/>
            <a:r>
              <a:rPr lang="uk-UA" sz="2400" dirty="0">
                <a:solidFill>
                  <a:srgbClr val="9B75B2">
                    <a:lumMod val="50000"/>
                  </a:srgbClr>
                </a:solidFill>
              </a:rPr>
              <a:t>Результати прийому по кафедрах факультету соціальних наук</a:t>
            </a:r>
            <a:br>
              <a:rPr lang="uk-UA" sz="2400" dirty="0">
                <a:solidFill>
                  <a:srgbClr val="9B75B2">
                    <a:lumMod val="50000"/>
                  </a:srgbClr>
                </a:solidFill>
              </a:rPr>
            </a:br>
            <a:r>
              <a:rPr lang="uk-UA" sz="2400" dirty="0">
                <a:solidFill>
                  <a:srgbClr val="9B75B2">
                    <a:lumMod val="50000"/>
                  </a:srgbClr>
                </a:solidFill>
              </a:rPr>
              <a:t>НУ «ЗАПОРІЗЬКА ПОЛІТЕХНІКА»</a:t>
            </a:r>
            <a:r>
              <a:rPr lang="uk-UA" sz="24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uk-UA" sz="2400" dirty="0" err="1">
                <a:solidFill>
                  <a:schemeClr val="accent5">
                    <a:lumMod val="50000"/>
                  </a:schemeClr>
                </a:solidFill>
              </a:rPr>
              <a:t>Бакалаврат</a:t>
            </a:r>
            <a:endParaRPr lang="uk-UA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924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154220503"/>
              </p:ext>
            </p:extLst>
          </p:nvPr>
        </p:nvGraphicFramePr>
        <p:xfrm>
          <a:off x="0" y="116632"/>
          <a:ext cx="9116888" cy="6264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1"/>
          <p:cNvSpPr>
            <a:spLocks noGrp="1"/>
          </p:cNvSpPr>
          <p:nvPr>
            <p:ph type="title"/>
          </p:nvPr>
        </p:nvSpPr>
        <p:spPr>
          <a:xfrm>
            <a:off x="0" y="0"/>
            <a:ext cx="8748464" cy="764704"/>
          </a:xfrm>
        </p:spPr>
        <p:txBody>
          <a:bodyPr>
            <a:normAutofit/>
          </a:bodyPr>
          <a:lstStyle/>
          <a:p>
            <a:pPr algn="ctr"/>
            <a:r>
              <a:rPr lang="uk-UA" sz="2400" dirty="0">
                <a:solidFill>
                  <a:srgbClr val="9B75B2">
                    <a:lumMod val="50000"/>
                  </a:srgbClr>
                </a:solidFill>
              </a:rPr>
              <a:t>Результати прийому по кафедрах факультету соціальних наук НУ «ЗАПОРІЗЬКА ПОЛІТЕХНІКА»</a:t>
            </a:r>
            <a:r>
              <a:rPr lang="uk-UA" sz="2400" dirty="0">
                <a:solidFill>
                  <a:schemeClr val="accent5">
                    <a:lumMod val="50000"/>
                  </a:schemeClr>
                </a:solidFill>
              </a:rPr>
              <a:t>, Магістратура</a:t>
            </a:r>
          </a:p>
        </p:txBody>
      </p:sp>
    </p:spTree>
    <p:extLst>
      <p:ext uri="{BB962C8B-B14F-4D97-AF65-F5344CB8AC3E}">
        <p14:creationId xmlns:p14="http://schemas.microsoft.com/office/powerpoint/2010/main" val="9420947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547351730"/>
              </p:ext>
            </p:extLst>
          </p:nvPr>
        </p:nvGraphicFramePr>
        <p:xfrm>
          <a:off x="35496" y="116632"/>
          <a:ext cx="9081392" cy="6264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1"/>
          <p:cNvSpPr>
            <a:spLocks noGrp="1"/>
          </p:cNvSpPr>
          <p:nvPr>
            <p:ph type="title"/>
          </p:nvPr>
        </p:nvSpPr>
        <p:spPr>
          <a:xfrm>
            <a:off x="35496" y="0"/>
            <a:ext cx="8712968" cy="836712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400" dirty="0">
                <a:solidFill>
                  <a:srgbClr val="9B75B2">
                    <a:lumMod val="50000"/>
                  </a:srgbClr>
                </a:solidFill>
              </a:rPr>
              <a:t>Результати прийому по кафедрах факультету управління фізичною культурою та спортом НУ «ЗАПОРІЗЬКА ПОЛІТЕХНІКА»</a:t>
            </a:r>
            <a:r>
              <a:rPr lang="uk-UA" sz="24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uk-UA" sz="2400" dirty="0" err="1">
                <a:solidFill>
                  <a:schemeClr val="accent5">
                    <a:lumMod val="50000"/>
                  </a:schemeClr>
                </a:solidFill>
              </a:rPr>
              <a:t>Бакалаврат</a:t>
            </a:r>
            <a:endParaRPr lang="uk-UA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8301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4271616079"/>
              </p:ext>
            </p:extLst>
          </p:nvPr>
        </p:nvGraphicFramePr>
        <p:xfrm>
          <a:off x="4232" y="188640"/>
          <a:ext cx="9116888" cy="62646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1"/>
          <p:cNvSpPr>
            <a:spLocks noGrp="1"/>
          </p:cNvSpPr>
          <p:nvPr>
            <p:ph type="title"/>
          </p:nvPr>
        </p:nvSpPr>
        <p:spPr>
          <a:xfrm>
            <a:off x="0" y="0"/>
            <a:ext cx="8748464" cy="764704"/>
          </a:xfrm>
        </p:spPr>
        <p:txBody>
          <a:bodyPr>
            <a:normAutofit fontScale="90000"/>
          </a:bodyPr>
          <a:lstStyle/>
          <a:p>
            <a:pPr algn="ctr"/>
            <a:r>
              <a:rPr lang="uk-UA" sz="2400" dirty="0">
                <a:solidFill>
                  <a:srgbClr val="9B75B2">
                    <a:lumMod val="50000"/>
                  </a:srgbClr>
                </a:solidFill>
              </a:rPr>
              <a:t>Результати прийому по кафедрах факультету управління фізичною культурою та спортом НУ «ЗАПОРІЗЬКА ПОЛІТЕХНІКА»</a:t>
            </a:r>
            <a:r>
              <a:rPr lang="uk-UA" sz="2400" dirty="0">
                <a:solidFill>
                  <a:schemeClr val="accent5">
                    <a:lumMod val="50000"/>
                  </a:schemeClr>
                </a:solidFill>
              </a:rPr>
              <a:t>, Магістратура</a:t>
            </a:r>
          </a:p>
        </p:txBody>
      </p:sp>
    </p:spTree>
    <p:extLst>
      <p:ext uri="{BB962C8B-B14F-4D97-AF65-F5344CB8AC3E}">
        <p14:creationId xmlns:p14="http://schemas.microsoft.com/office/powerpoint/2010/main" val="37922162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1134213178"/>
              </p:ext>
            </p:extLst>
          </p:nvPr>
        </p:nvGraphicFramePr>
        <p:xfrm>
          <a:off x="179512" y="116632"/>
          <a:ext cx="8496944" cy="6741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Rectangle 1"/>
          <p:cNvSpPr>
            <a:spLocks noGrp="1"/>
          </p:cNvSpPr>
          <p:nvPr>
            <p:ph type="title"/>
          </p:nvPr>
        </p:nvSpPr>
        <p:spPr>
          <a:xfrm>
            <a:off x="107504" y="91694"/>
            <a:ext cx="8820471" cy="792088"/>
          </a:xfrm>
        </p:spPr>
        <p:txBody>
          <a:bodyPr>
            <a:normAutofit/>
          </a:bodyPr>
          <a:lstStyle/>
          <a:p>
            <a:pPr algn="ctr"/>
            <a:r>
              <a:rPr lang="uk-UA" sz="2000" dirty="0">
                <a:solidFill>
                  <a:schemeClr val="accent5">
                    <a:lumMod val="50000"/>
                  </a:schemeClr>
                </a:solidFill>
              </a:rPr>
              <a:t>Результати прийому вступників на основі 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</a:rPr>
              <a:t>НРК-5 </a:t>
            </a:r>
            <a:br>
              <a:rPr lang="uk-UA" sz="2000" dirty="0" smtClean="0">
                <a:solidFill>
                  <a:schemeClr val="accent5">
                    <a:lumMod val="50000"/>
                  </a:schemeClr>
                </a:solidFill>
              </a:rPr>
            </a:b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</a:rPr>
              <a:t>по </a:t>
            </a:r>
            <a:r>
              <a:rPr lang="uk-UA" sz="2000" dirty="0">
                <a:solidFill>
                  <a:schemeClr val="accent5">
                    <a:lumMod val="50000"/>
                  </a:schemeClr>
                </a:solidFill>
              </a:rPr>
              <a:t>структурним підрозділам УНІВЕРСИТЕТУ та іншим </a:t>
            </a:r>
            <a:r>
              <a:rPr lang="uk-UA" sz="2000" dirty="0" smtClean="0">
                <a:solidFill>
                  <a:schemeClr val="accent5">
                    <a:lumMod val="50000"/>
                  </a:schemeClr>
                </a:solidFill>
              </a:rPr>
              <a:t>коледжам</a:t>
            </a:r>
            <a:endParaRPr lang="uk-UA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4415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073632164"/>
              </p:ext>
            </p:extLst>
          </p:nvPr>
        </p:nvGraphicFramePr>
        <p:xfrm>
          <a:off x="251520" y="881336"/>
          <a:ext cx="8388424" cy="44644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100392" cy="764704"/>
          </a:xfrm>
        </p:spPr>
        <p:txBody>
          <a:bodyPr>
            <a:normAutofit/>
          </a:bodyPr>
          <a:lstStyle/>
          <a:p>
            <a:pPr algn="ctr"/>
            <a:r>
              <a:rPr lang="uk-UA" sz="2400" dirty="0">
                <a:solidFill>
                  <a:schemeClr val="accent5">
                    <a:lumMod val="50000"/>
                  </a:schemeClr>
                </a:solidFill>
              </a:rPr>
              <a:t>Результати зарахування іноземних громадян</a:t>
            </a:r>
          </a:p>
        </p:txBody>
      </p:sp>
    </p:spTree>
    <p:extLst>
      <p:ext uri="{BB962C8B-B14F-4D97-AF65-F5344CB8AC3E}">
        <p14:creationId xmlns:p14="http://schemas.microsoft.com/office/powerpoint/2010/main" val="11574758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>
                <a:solidFill>
                  <a:schemeClr val="accent5">
                    <a:lumMod val="50000"/>
                  </a:schemeClr>
                </a:solidFill>
              </a:rPr>
              <a:t>ДАКУЮ ЗА УВАГУ!</a:t>
            </a:r>
            <a:endParaRPr lang="ru-RU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2768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2118870408"/>
              </p:ext>
            </p:extLst>
          </p:nvPr>
        </p:nvGraphicFramePr>
        <p:xfrm>
          <a:off x="0" y="548680"/>
          <a:ext cx="8136903" cy="53819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0" y="100959"/>
            <a:ext cx="76683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>
                <a:solidFill>
                  <a:schemeClr val="accent3">
                    <a:lumMod val="75000"/>
                  </a:schemeClr>
                </a:solidFill>
              </a:rPr>
              <a:t>РЕЗУЛЬТАТИ ВСТУПНОЇ КАМПАНІЇ 2023 РОКУ</a:t>
            </a:r>
            <a:endParaRPr lang="en-US" sz="2400" dirty="0">
              <a:solidFill>
                <a:schemeClr val="accent5">
                  <a:lumMod val="50000"/>
                </a:schemeClr>
              </a:solidFill>
              <a:effectLst>
                <a:outerShdw blurRad="50000" dist="30000" dir="5400000" algn="tl" rotWithShape="0">
                  <a:srgbClr val="000000">
                    <a:alpha val="30000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algn="ctr"/>
            <a:r>
              <a:rPr lang="uk-UA" dirty="0">
                <a:solidFill>
                  <a:schemeClr val="accent5">
                    <a:lumMod val="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Конкурсна</a:t>
            </a:r>
            <a:r>
              <a:rPr lang="uk-UA" dirty="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uk-UA" dirty="0">
                <a:solidFill>
                  <a:schemeClr val="accent5">
                    <a:lumMod val="5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rPr>
              <a:t>ситуація при вступі в бакалаврат за державним замовленням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096609" y="1046121"/>
            <a:ext cx="12506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081 Право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605081" y="2384134"/>
            <a:ext cx="29991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125 Кібербезпека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849300" y="3468335"/>
            <a:ext cx="27529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144 </a:t>
            </a:r>
            <a:r>
              <a:rPr lang="ru-RU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Теплоенергетика</a:t>
            </a:r>
            <a:endParaRPr lang="ru-RU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578571" y="1612392"/>
            <a:ext cx="30206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227 Терапія та реабілітація</a:t>
            </a:r>
            <a:endParaRPr lang="ru-RU" b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669560" y="2636418"/>
            <a:ext cx="30497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123 Комп'ютерна інженерія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6696742" y="4451968"/>
            <a:ext cx="20641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132 Матеріалознавство</a:t>
            </a:r>
            <a:endParaRPr lang="ru-RU" sz="1600" b="1" dirty="0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 flipV="1">
            <a:off x="1800199" y="1342877"/>
            <a:ext cx="296410" cy="2078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 flipH="1">
            <a:off x="2510735" y="2014462"/>
            <a:ext cx="745265" cy="21426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 flipV="1">
            <a:off x="3721353" y="2753466"/>
            <a:ext cx="302546" cy="121168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 flipV="1">
            <a:off x="4283120" y="3005750"/>
            <a:ext cx="493596" cy="13954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V="1">
            <a:off x="5400711" y="3965146"/>
            <a:ext cx="448589" cy="6788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V="1">
            <a:off x="6120679" y="4684355"/>
            <a:ext cx="576064" cy="3102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3EADED8-A039-4E3C-A040-67C19E3B26F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68343" y="163251"/>
            <a:ext cx="1092553" cy="129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23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/>
          </p:cNvSpPr>
          <p:nvPr>
            <p:ph type="title"/>
          </p:nvPr>
        </p:nvSpPr>
        <p:spPr>
          <a:xfrm>
            <a:off x="0" y="41983"/>
            <a:ext cx="8676456" cy="794729"/>
          </a:xfrm>
        </p:spPr>
        <p:txBody>
          <a:bodyPr>
            <a:noAutofit/>
          </a:bodyPr>
          <a:lstStyle/>
          <a:p>
            <a:pPr algn="ctr"/>
            <a:r>
              <a:rPr lang="uk-UA" sz="2400" dirty="0">
                <a:solidFill>
                  <a:schemeClr val="accent5">
                    <a:lumMod val="50000"/>
                  </a:schemeClr>
                </a:solidFill>
              </a:rPr>
              <a:t>РЕЗУЛЬТАТИ ПРИЙОМУ в 2023 році</a:t>
            </a: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876507622"/>
              </p:ext>
            </p:extLst>
          </p:nvPr>
        </p:nvGraphicFramePr>
        <p:xfrm>
          <a:off x="0" y="695744"/>
          <a:ext cx="4788024" cy="46286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9F433313-74E0-4FC3-93A2-15C07797C77D}"/>
              </a:ext>
            </a:extLst>
          </p:cNvPr>
          <p:cNvSpPr/>
          <p:nvPr/>
        </p:nvSpPr>
        <p:spPr>
          <a:xfrm>
            <a:off x="1331640" y="5301208"/>
            <a:ext cx="30963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dirty="0">
                <a:ea typeface="Times New Roman" panose="02020603050405020304" pitchFamily="18" charset="0"/>
              </a:rPr>
              <a:t>Денна форма навчання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F433313-74E0-4FC3-93A2-15C07797C77D}"/>
              </a:ext>
            </a:extLst>
          </p:cNvPr>
          <p:cNvSpPr/>
          <p:nvPr/>
        </p:nvSpPr>
        <p:spPr>
          <a:xfrm>
            <a:off x="5004048" y="5301208"/>
            <a:ext cx="29523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600" dirty="0">
                <a:ea typeface="Times New Roman" panose="02020603050405020304" pitchFamily="18" charset="0"/>
              </a:rPr>
              <a:t>Заочна форма навчання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F433313-74E0-4FC3-93A2-15C07797C77D}"/>
              </a:ext>
            </a:extLst>
          </p:cNvPr>
          <p:cNvSpPr/>
          <p:nvPr/>
        </p:nvSpPr>
        <p:spPr>
          <a:xfrm>
            <a:off x="2195736" y="5733256"/>
            <a:ext cx="49190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>
                <a:solidFill>
                  <a:schemeClr val="bg1"/>
                </a:solidFill>
                <a:ea typeface="Times New Roman" panose="02020603050405020304" pitchFamily="18" charset="0"/>
              </a:rPr>
              <a:t>Обсяг прийому за ОС бакалавр</a:t>
            </a:r>
          </a:p>
        </p:txBody>
      </p:sp>
      <p:graphicFrame>
        <p:nvGraphicFramePr>
          <p:cNvPr id="14" name="Диаграмма 13"/>
          <p:cNvGraphicFramePr/>
          <p:nvPr>
            <p:extLst>
              <p:ext uri="{D42A27DB-BD31-4B8C-83A1-F6EECF244321}">
                <p14:modId xmlns:p14="http://schemas.microsoft.com/office/powerpoint/2010/main" val="151141465"/>
              </p:ext>
            </p:extLst>
          </p:nvPr>
        </p:nvGraphicFramePr>
        <p:xfrm>
          <a:off x="4788024" y="620688"/>
          <a:ext cx="3744416" cy="4392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6486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10" grpId="0"/>
      <p:bldP spid="12" grpId="0"/>
      <p:bldGraphic spid="14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/>
          </p:cNvSpPr>
          <p:nvPr>
            <p:ph type="title"/>
          </p:nvPr>
        </p:nvSpPr>
        <p:spPr>
          <a:xfrm>
            <a:off x="0" y="41983"/>
            <a:ext cx="8676456" cy="794729"/>
          </a:xfrm>
        </p:spPr>
        <p:txBody>
          <a:bodyPr>
            <a:noAutofit/>
          </a:bodyPr>
          <a:lstStyle/>
          <a:p>
            <a:pPr algn="ctr"/>
            <a:r>
              <a:rPr lang="uk-UA" sz="2400" dirty="0">
                <a:solidFill>
                  <a:schemeClr val="accent5">
                    <a:lumMod val="50000"/>
                  </a:schemeClr>
                </a:solidFill>
              </a:rPr>
              <a:t>РЕЗУЛЬТАТИ ПРИЙОМУ в 2023 році</a:t>
            </a: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3114378681"/>
              </p:ext>
            </p:extLst>
          </p:nvPr>
        </p:nvGraphicFramePr>
        <p:xfrm>
          <a:off x="323528" y="663079"/>
          <a:ext cx="8496944" cy="47821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F433313-74E0-4FC3-93A2-15C07797C77D}"/>
              </a:ext>
            </a:extLst>
          </p:cNvPr>
          <p:cNvSpPr/>
          <p:nvPr/>
        </p:nvSpPr>
        <p:spPr>
          <a:xfrm>
            <a:off x="2195736" y="5733256"/>
            <a:ext cx="49190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>
                <a:solidFill>
                  <a:schemeClr val="bg1"/>
                </a:solidFill>
                <a:ea typeface="Times New Roman" panose="02020603050405020304" pitchFamily="18" charset="0"/>
              </a:rPr>
              <a:t>Обсяг прийому за ОС бакалавр</a:t>
            </a:r>
          </a:p>
        </p:txBody>
      </p:sp>
    </p:spTree>
    <p:extLst>
      <p:ext uri="{BB962C8B-B14F-4D97-AF65-F5344CB8AC3E}">
        <p14:creationId xmlns:p14="http://schemas.microsoft.com/office/powerpoint/2010/main" val="116486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BAC8F1F1-8703-4C13-9A45-DD752873C9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3138229"/>
              </p:ext>
            </p:extLst>
          </p:nvPr>
        </p:nvGraphicFramePr>
        <p:xfrm>
          <a:off x="55418" y="779388"/>
          <a:ext cx="8693046" cy="46658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9F433313-74E0-4FC3-93A2-15C07797C77D}"/>
              </a:ext>
            </a:extLst>
          </p:cNvPr>
          <p:cNvSpPr/>
          <p:nvPr/>
        </p:nvSpPr>
        <p:spPr>
          <a:xfrm>
            <a:off x="1979712" y="5805264"/>
            <a:ext cx="47525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dirty="0">
                <a:solidFill>
                  <a:schemeClr val="bg1"/>
                </a:solidFill>
                <a:ea typeface="Times New Roman" panose="02020603050405020304" pitchFamily="18" charset="0"/>
              </a:rPr>
              <a:t>Обсяг прийому за ОС магістр</a:t>
            </a:r>
          </a:p>
        </p:txBody>
      </p:sp>
      <p:sp>
        <p:nvSpPr>
          <p:cNvPr id="10" name="Rectangle 1"/>
          <p:cNvSpPr txBox="1">
            <a:spLocks/>
          </p:cNvSpPr>
          <p:nvPr/>
        </p:nvSpPr>
        <p:spPr>
          <a:xfrm>
            <a:off x="0" y="41983"/>
            <a:ext cx="8676456" cy="7947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400" dirty="0">
                <a:solidFill>
                  <a:schemeClr val="accent5">
                    <a:lumMod val="50000"/>
                  </a:schemeClr>
                </a:solidFill>
              </a:rPr>
              <a:t>РЕЗУЛЬТАТИ ПРИЙОМУ в 2023 році</a:t>
            </a:r>
          </a:p>
        </p:txBody>
      </p:sp>
    </p:spTree>
    <p:extLst>
      <p:ext uri="{BB962C8B-B14F-4D97-AF65-F5344CB8AC3E}">
        <p14:creationId xmlns:p14="http://schemas.microsoft.com/office/powerpoint/2010/main" val="2612499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0621E70-6140-429C-97FA-6ECDF3217015}"/>
              </a:ext>
            </a:extLst>
          </p:cNvPr>
          <p:cNvSpPr/>
          <p:nvPr/>
        </p:nvSpPr>
        <p:spPr>
          <a:xfrm>
            <a:off x="1763688" y="5157192"/>
            <a:ext cx="31683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ea typeface="Times New Roman" panose="02020603050405020304" pitchFamily="18" charset="0"/>
              </a:rPr>
              <a:t>Обсяг прийому в аспірантуру</a:t>
            </a:r>
          </a:p>
        </p:txBody>
      </p:sp>
      <p:sp>
        <p:nvSpPr>
          <p:cNvPr id="10" name="Rectangle 1"/>
          <p:cNvSpPr txBox="1">
            <a:spLocks/>
          </p:cNvSpPr>
          <p:nvPr/>
        </p:nvSpPr>
        <p:spPr>
          <a:xfrm>
            <a:off x="0" y="41983"/>
            <a:ext cx="8676456" cy="79472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accent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sz="2400" dirty="0">
                <a:solidFill>
                  <a:schemeClr val="accent5">
                    <a:lumMod val="50000"/>
                  </a:schemeClr>
                </a:solidFill>
              </a:rPr>
              <a:t>РЕЗУЛЬТАТИ ПРИЙОМУ в 2023 році</a:t>
            </a:r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BAC8F1F1-8703-4C13-9A45-DD752873C9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8004429"/>
              </p:ext>
            </p:extLst>
          </p:nvPr>
        </p:nvGraphicFramePr>
        <p:xfrm>
          <a:off x="0" y="1052736"/>
          <a:ext cx="5364088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id="{637E1D52-4BF7-0F89-F450-47AC36CD669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65782458"/>
              </p:ext>
            </p:extLst>
          </p:nvPr>
        </p:nvGraphicFramePr>
        <p:xfrm>
          <a:off x="5220072" y="836712"/>
          <a:ext cx="3384376" cy="46898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12499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Graphic spid="6" grpId="0">
        <p:bldAsOne/>
      </p:bldGraphic>
      <p:bldGraphic spid="5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256670623"/>
              </p:ext>
            </p:extLst>
          </p:nvPr>
        </p:nvGraphicFramePr>
        <p:xfrm>
          <a:off x="-35538" y="-387424"/>
          <a:ext cx="8748464" cy="6912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Rectangle 1"/>
          <p:cNvSpPr>
            <a:spLocks noGrp="1"/>
          </p:cNvSpPr>
          <p:nvPr>
            <p:ph type="title"/>
          </p:nvPr>
        </p:nvSpPr>
        <p:spPr>
          <a:xfrm>
            <a:off x="-36512" y="0"/>
            <a:ext cx="8928992" cy="794729"/>
          </a:xfrm>
        </p:spPr>
        <p:txBody>
          <a:bodyPr>
            <a:noAutofit/>
          </a:bodyPr>
          <a:lstStyle/>
          <a:p>
            <a:pPr algn="ctr"/>
            <a:r>
              <a:rPr lang="uk-UA" sz="2400" dirty="0">
                <a:solidFill>
                  <a:schemeClr val="accent5">
                    <a:lumMod val="50000"/>
                  </a:schemeClr>
                </a:solidFill>
              </a:rPr>
              <a:t>Результати прийому по кафедрах машинобудівного факультету НУ «ЗАПОРІЗЬКА ПОЛІТЕХНІКА», </a:t>
            </a:r>
            <a:r>
              <a:rPr lang="uk-UA" sz="2400" dirty="0" err="1">
                <a:solidFill>
                  <a:schemeClr val="accent5">
                    <a:lumMod val="50000"/>
                  </a:schemeClr>
                </a:solidFill>
              </a:rPr>
              <a:t>Бакалаврат</a:t>
            </a:r>
            <a:endParaRPr lang="uk-UA" sz="24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44820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ое мероприятие">
  <a:themeElements>
    <a:clrScheme name="Главное мероприятие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Главное мероприятие">
      <a:maj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ое мероприятие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3EE82897-DF76-4FAF-8E1C-FF871005492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TM04033927[[fn=Главное мероприятие]]</Template>
  <TotalTime>0</TotalTime>
  <Words>881</Words>
  <Application>Microsoft Office PowerPoint</Application>
  <PresentationFormat>Экран (4:3)</PresentationFormat>
  <Paragraphs>154</Paragraphs>
  <Slides>37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3" baseType="lpstr">
      <vt:lpstr>Arial</vt:lpstr>
      <vt:lpstr>Calibri</vt:lpstr>
      <vt:lpstr>Impact</vt:lpstr>
      <vt:lpstr>Times New Roman</vt:lpstr>
      <vt:lpstr>Wingdings</vt:lpstr>
      <vt:lpstr>Главное мероприятие</vt:lpstr>
      <vt:lpstr>Презентация PowerPoint</vt:lpstr>
      <vt:lpstr>Нормативні документи, якими було регламентовано вступ до НУ «Запорізька політехніка» у 2023 році:</vt:lpstr>
      <vt:lpstr>Основні фактори ускладнення під час вступної кампанії 2023 року:</vt:lpstr>
      <vt:lpstr>Презентация PowerPoint</vt:lpstr>
      <vt:lpstr>РЕЗУЛЬТАТИ ПРИЙОМУ в 2023 році</vt:lpstr>
      <vt:lpstr>РЕЗУЛЬТАТИ ПРИЙОМУ в 2023 році</vt:lpstr>
      <vt:lpstr>Презентация PowerPoint</vt:lpstr>
      <vt:lpstr>Презентация PowerPoint</vt:lpstr>
      <vt:lpstr>Результати прийому по кафедрах машинобудівного факультету НУ «ЗАПОРІЗЬКА ПОЛІТЕХНІКА», Бакалаврат</vt:lpstr>
      <vt:lpstr>Результати прийому по кафедрах машинобудівного факультету НУ «ЗАПОРІЗЬКА ПОЛІТЕХНІКА», магістратура</vt:lpstr>
      <vt:lpstr>Результати прийому по кафедрах транспортного факультету  НУ «ЗАПОРІЗЬКА ПОЛІТЕХНІКА», Бакалаврат</vt:lpstr>
      <vt:lpstr>Результати прийому по кафедрах транспортного факультету  НУ «ЗАПОРІЗЬКА ПОЛІТЕХНІКА», магістратура</vt:lpstr>
      <vt:lpstr>Результати прийому по кафедрах інженерно-фізичного факультету НУ «ЗАПОРІЗЬКА ПОЛІТЕХНІКА», Бакалаврат</vt:lpstr>
      <vt:lpstr>Результати прийому по кафедрах інженерно-фізичного факультету НУ «ЗАПОРІЗЬКА ПОЛІТЕХНІКА», Магістратура</vt:lpstr>
      <vt:lpstr>Результати прийому по кафедрах електротехнічного факультету НУ «ЗАПОРІЗЬКА ПОЛІТЕХНІКА», Бакалаврат</vt:lpstr>
      <vt:lpstr>Результати прийому по кафедрах електротехнічного факультету НУ «ЗАПОРІЗЬКА ПОЛІТЕХНІКА», Магістратура</vt:lpstr>
      <vt:lpstr>Результати прийому по кафедрах факультету будівництва, архітектури та дизайну НУ «ЗАПОРІЗЬКА ПОЛІТЕХНІКА», Бакалаврат</vt:lpstr>
      <vt:lpstr>Результати прийому по кафедрах факультету будівництва, архітектури та дизайну НУ «ЗАПОРІЗЬКА ПОЛІТЕХНІКА», Магістратура</vt:lpstr>
      <vt:lpstr>Результати прийому по кафедрах факультету комп'ютерних наук і технологій  НУ «ЗАПОРІЗЬКА ПОЛІТЕХНІКА», Бакалаврат</vt:lpstr>
      <vt:lpstr>Результати прийому по кафедрах факультету комп'ютерних наук і технологій  НУ «ЗАПОРІЗЬКА ПОЛІТЕХНІКА», Магістратура</vt:lpstr>
      <vt:lpstr>Результати прийому по кафедрах факультету  ІНФОРМАЦІЙНОЇ БЕЗПЕКИ та електронних комунікацій НУ «ЗАПОРІЗЬКА ПОЛІТЕХНІКА»,  Бакалаврат</vt:lpstr>
      <vt:lpstr>Результати прийому по кафедрах факультету  ІНФОРМАЦІЙНОЇ БЕЗПЕКИ та електронних комунікацій НУ «ЗАПОРІЗЬКА ПОЛІТЕХНІКА», магістратура</vt:lpstr>
      <vt:lpstr>Результати прийому по кафедрах факультету економіки та управління НУ «ЗАПОРІЗЬКА ПОЛІТЕХНІКА», Бакалаврат</vt:lpstr>
      <vt:lpstr>Результати прийому по кафедрах факультету економіки та управління НУ «ЗАПОРІЗЬКА ПОЛІТЕХНІКА», Магістратура</vt:lpstr>
      <vt:lpstr>Результати прийому по кафедрах гуманітарного факультету НУ «ЗАПОРІЗЬКА ПОЛІТЕХНІКА», Бакалаврат</vt:lpstr>
      <vt:lpstr>Результати прийому по кафедрах гуманітарного факультету НУ «ЗАПОРІЗЬКА ПОЛІТЕХНІКА», Магістратура</vt:lpstr>
      <vt:lpstr>Результати прийому по кафедрах факультету міжнародного туризму та економіки НУ «ЗАПОРІЗЬКА ПОЛІТЕХНІКА», Бакалаврат</vt:lpstr>
      <vt:lpstr>Результати прийому по кафедрах факультету міжнародного туризму та економіки НУ «ЗАПОРІЗЬКА ПОЛІТЕХНІКА», Магістратура</vt:lpstr>
      <vt:lpstr>Результати прийому по кафедрах юридичного факультету  НУ «ЗАПОРІЗЬКА ПОЛІТЕХНІКА», Бакалаврат</vt:lpstr>
      <vt:lpstr>Результати прийому по кафедрах юридичного факультету  НУ «ЗАПОРІЗЬКА ПОЛІТЕХНІКА», Магістратура</vt:lpstr>
      <vt:lpstr>Результати прийому по кафедрах факультету соціальних наук НУ «ЗАПОРІЗЬКА ПОЛІТЕХНІКА», Бакалаврат</vt:lpstr>
      <vt:lpstr>Результати прийому по кафедрах факультету соціальних наук НУ «ЗАПОРІЗЬКА ПОЛІТЕХНІКА», Магістратура</vt:lpstr>
      <vt:lpstr>Результати прийому по кафедрах факультету управління фізичною культурою та спортом НУ «ЗАПОРІЗЬКА ПОЛІТЕХНІКА», Бакалаврат</vt:lpstr>
      <vt:lpstr>Результати прийому по кафедрах факультету управління фізичною культурою та спортом НУ «ЗАПОРІЗЬКА ПОЛІТЕХНІКА», Магістратура</vt:lpstr>
      <vt:lpstr>Результати прийому вступників на основі НРК-5  по структурним підрозділам УНІВЕРСИТЕТУ та іншим коледжам</vt:lpstr>
      <vt:lpstr>Результати зарахування іноземних громадян</vt:lpstr>
      <vt:lpstr>ДАКУЮ ЗА УВАГУ!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2015-02-24T13:23:33Z</dcterms:created>
  <dcterms:modified xsi:type="dcterms:W3CDTF">2023-11-25T07:34:57Z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TC101671299990</vt:lpwstr>
  </property>
</Properties>
</file>