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60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за </a:t>
            </a:r>
            <a:r>
              <a:rPr lang="uk-UA" noProof="0" dirty="0"/>
              <a:t>статтю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2.0500657258604761E-2"/>
          <c:y val="0.16434274873978671"/>
          <c:w val="0.70619365570123638"/>
          <c:h val="0.8004001457958569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За статтю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148-443D-869D-2E0160B1E5F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F148-443D-869D-2E0160B1E5F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474-4173-A01A-07342C2A234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D474-4173-A01A-07342C2A234C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46AE31FE-9CA6-4AEE-955C-1C45CD9ADB71}" type="VALUE">
                      <a:rPr lang="en-US"/>
                      <a:pPr/>
                      <a:t>[ЗНАЧЕНИЕ]</a:t>
                    </a:fld>
                    <a:r>
                      <a:rPr lang="en-US" baseline="0" dirty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231133557188491"/>
                      <c:h val="6.293674224262817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148-443D-869D-2E0160B1E5F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0ACC83B-5B9B-477B-8192-849315FBE19A}" type="VALUE">
                      <a:rPr lang="en-US"/>
                      <a:pPr/>
                      <a:t>[ЗНАЧЕНИЕ]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F148-443D-869D-2E0160B1E5FF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2"/>
                <c:pt idx="0">
                  <c:v>Чоловіки</c:v>
                </c:pt>
                <c:pt idx="1">
                  <c:v>Жінки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0.48299999999999998</c:v>
                </c:pt>
                <c:pt idx="1">
                  <c:v>0.51700000000000002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48-443D-869D-2E0160B1E5F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79459280726127546"/>
          <c:y val="0.38714998701685549"/>
          <c:w val="0.19038272177952831"/>
          <c:h val="7.5690221697680013E-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/>
              <a:t>за категоріями працівників університету за основною посадою</a:t>
            </a:r>
            <a:endParaRPr lang="ru-R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67BD-41C4-8C60-A18D33FCCDD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2E8-453A-9B21-15FF6D17ED6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7BD-41C4-8C60-A18D33FCCDD0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67BD-41C4-8C60-A18D33FCCDD0}"/>
              </c:ext>
            </c:extLst>
          </c:dPt>
          <c:dLbls>
            <c:dLbl>
              <c:idx val="0"/>
              <c:layout>
                <c:manualLayout>
                  <c:x val="-0.11009481515127911"/>
                  <c:y val="0.2073425544054544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11,8%</a:t>
                    </a:r>
                    <a:r>
                      <a:rPr lang="en-US" baseline="0" dirty="0"/>
                      <a:t>;</a:t>
                    </a:r>
                    <a:endParaRPr lang="en-US" dirty="0"/>
                  </a:p>
                </c:rich>
              </c:tx>
              <c:numFmt formatCode="#,##0.00" sourceLinked="0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67BD-41C4-8C60-A18D33FCCDD0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A3C4CCB-6097-4B55-A1B5-36EE881528DC}" type="VALUE">
                      <a:rPr lang="en-US" smtClean="0"/>
                      <a:pPr>
                        <a:defRPr/>
                      </a:pPr>
                      <a:t>[ЗНАЧЕНИЕ]</a:t>
                    </a:fld>
                    <a:endParaRPr lang="ru-RU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820988656530398"/>
                      <c:h val="7.233760865241906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7BD-41C4-8C60-A18D33FCCDD0}"/>
                </c:ext>
              </c:extLst>
            </c:dLbl>
            <c:dLbl>
              <c:idx val="3"/>
              <c:layout>
                <c:manualLayout>
                  <c:x val="2.3688490512384724E-2"/>
                  <c:y val="0.1288946176833032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317096289511403E-2"/>
                      <c:h val="5.303657946683131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67BD-41C4-8C60-A18D33FCCDD0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адміністративно-управлінський апарат та керівники структурних підрозділів</c:v>
                </c:pt>
                <c:pt idx="1">
                  <c:v>співробітники структурних підрозділів </c:v>
                </c:pt>
                <c:pt idx="2">
                  <c:v>науково-педагогічні працівники </c:v>
                </c:pt>
                <c:pt idx="3">
                  <c:v>співробітники адміністративно-господарської частини 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 formatCode="0.00%">
                  <c:v>0.11799999999999999</c:v>
                </c:pt>
                <c:pt idx="1">
                  <c:v>0.14000000000000001</c:v>
                </c:pt>
                <c:pt idx="2" formatCode="0.00%">
                  <c:v>0.73599999999999999</c:v>
                </c:pt>
                <c:pt idx="3" formatCode="0.00%">
                  <c:v>6.0000000000000001E-3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BD-41C4-8C60-A18D33FCCDD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521302204407693"/>
          <c:y val="0.24632629117154853"/>
          <c:w val="0.32669630856103521"/>
          <c:h val="0.7184594261536977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4C8C-BD7D-4167-BBFA-9B9D667D049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FD8F578-79D4-49E9-A0A0-3B21B365C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3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4C8C-BD7D-4167-BBFA-9B9D667D049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FD8F578-79D4-49E9-A0A0-3B21B365C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445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4C8C-BD7D-4167-BBFA-9B9D667D049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FD8F578-79D4-49E9-A0A0-3B21B365C30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8023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4C8C-BD7D-4167-BBFA-9B9D667D049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FD8F578-79D4-49E9-A0A0-3B21B365C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0304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4C8C-BD7D-4167-BBFA-9B9D667D049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FD8F578-79D4-49E9-A0A0-3B21B365C30E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9218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4C8C-BD7D-4167-BBFA-9B9D667D049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FD8F578-79D4-49E9-A0A0-3B21B365C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947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4C8C-BD7D-4167-BBFA-9B9D667D049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8F578-79D4-49E9-A0A0-3B21B365C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463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4C8C-BD7D-4167-BBFA-9B9D667D049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8F578-79D4-49E9-A0A0-3B21B365C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805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4C8C-BD7D-4167-BBFA-9B9D667D049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8F578-79D4-49E9-A0A0-3B21B365C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5067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4C8C-BD7D-4167-BBFA-9B9D667D049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FD8F578-79D4-49E9-A0A0-3B21B365C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9606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4C8C-BD7D-4167-BBFA-9B9D667D049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FD8F578-79D4-49E9-A0A0-3B21B365C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7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4C8C-BD7D-4167-BBFA-9B9D667D049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FD8F578-79D4-49E9-A0A0-3B21B365C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922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4C8C-BD7D-4167-BBFA-9B9D667D049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8F578-79D4-49E9-A0A0-3B21B365C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135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4C8C-BD7D-4167-BBFA-9B9D667D049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8F578-79D4-49E9-A0A0-3B21B365C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476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4C8C-BD7D-4167-BBFA-9B9D667D049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8F578-79D4-49E9-A0A0-3B21B365C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860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4C8C-BD7D-4167-BBFA-9B9D667D049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FD8F578-79D4-49E9-A0A0-3B21B365C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299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04C8C-BD7D-4167-BBFA-9B9D667D0496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FD8F578-79D4-49E9-A0A0-3B21B365C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522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B0F0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14CFE7-3B87-49FC-B948-4B0FBC94EC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1964" y="740663"/>
            <a:ext cx="9356012" cy="4947755"/>
          </a:xfrm>
          <a:ln>
            <a:noFill/>
          </a:ln>
        </p:spPr>
        <p:txBody>
          <a:bodyPr>
            <a:noAutofit/>
          </a:bodyPr>
          <a:lstStyle/>
          <a:p>
            <a:pPr indent="450215" algn="ctr">
              <a:lnSpc>
                <a:spcPct val="200000"/>
              </a:lnSpc>
              <a:spcAft>
                <a:spcPts val="0"/>
              </a:spcAft>
            </a:pPr>
            <a:r>
              <a:rPr lang="uk-UA" sz="2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ЗВІТ ПРО РЕЗУЛЬТАТИ СОЦІОЛОГІЧНОГО ОПИТУВАННЯ </a:t>
            </a:r>
            <a:br>
              <a:rPr lang="ru-RU" sz="2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НАУКОВО-ПЕДАГОГІЧНИХ ПРАЦІВНИКІВ ТА СПІВРОБІТНИКІВ </a:t>
            </a:r>
            <a:br>
              <a:rPr lang="ru-RU" sz="2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НУ «ЗАПОРІЗЬКА ПОЛІТЕХНІКА» ЩОДО ОЦІНКИ ДІЯЛЬНОСТІ УНІВЕРСИТЕТУ В ПЕРІОД 2022-2023 РР.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5700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C1DDC4F-061F-4A59-A7F5-22AC689D850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158" y="701749"/>
            <a:ext cx="11805683" cy="54545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7418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25EC86B-101D-4EBA-A3D5-FE63D04E0C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360328"/>
              </p:ext>
            </p:extLst>
          </p:nvPr>
        </p:nvGraphicFramePr>
        <p:xfrm>
          <a:off x="308344" y="202021"/>
          <a:ext cx="11706447" cy="64964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04058">
                  <a:extLst>
                    <a:ext uri="{9D8B030D-6E8A-4147-A177-3AD203B41FA5}">
                      <a16:colId xmlns:a16="http://schemas.microsoft.com/office/drawing/2014/main" val="1460619262"/>
                    </a:ext>
                  </a:extLst>
                </a:gridCol>
                <a:gridCol w="1702389">
                  <a:extLst>
                    <a:ext uri="{9D8B030D-6E8A-4147-A177-3AD203B41FA5}">
                      <a16:colId xmlns:a16="http://schemas.microsoft.com/office/drawing/2014/main" val="845149961"/>
                    </a:ext>
                  </a:extLst>
                </a:gridCol>
              </a:tblGrid>
              <a:tr h="728757">
                <a:tc gridSpan="2">
                  <a:txBody>
                    <a:bodyPr/>
                    <a:lstStyle/>
                    <a:p>
                      <a:pPr marL="38100" marR="381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Що особисто Вас найбільш мотивує у роботі в університеті?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366827"/>
                  </a:ext>
                </a:extLst>
              </a:tr>
              <a:tr h="5442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Варіанти відповідей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%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66538443"/>
                  </a:ext>
                </a:extLst>
              </a:tr>
              <a:tr h="379853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Графік, умови та зміст праці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18,9%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8273513"/>
                  </a:ext>
                </a:extLst>
              </a:tr>
              <a:tr h="432129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Особиста самореалізація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17,6%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33591489"/>
                  </a:ext>
                </a:extLst>
              </a:tr>
              <a:tr h="452175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Гарна атмосфера у колективі, корпоративна культура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16,3%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05989404"/>
                  </a:ext>
                </a:extLst>
              </a:tr>
              <a:tr h="43213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Додаткові матеріальні заохочення (надбавки, премії тощо)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9,8%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1129468"/>
                  </a:ext>
                </a:extLst>
              </a:tr>
              <a:tr h="412084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Відкритість та доступність керівництва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9,1%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77190590"/>
                  </a:ext>
                </a:extLst>
              </a:tr>
              <a:tr h="412489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Престижність професії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7,4%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05073584"/>
                  </a:ext>
                </a:extLst>
              </a:tr>
              <a:tr h="417102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Соціальна захищеність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6,5%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5800013"/>
                  </a:ext>
                </a:extLst>
              </a:tr>
              <a:tr h="43213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Розмір заробітної платні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6,3%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63722663"/>
                  </a:ext>
                </a:extLst>
              </a:tr>
              <a:tr h="432129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Можливість кар’єрного росту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4,1%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10608325"/>
                  </a:ext>
                </a:extLst>
              </a:tr>
              <a:tr h="481639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Моральні заохочення (грамоти, подяки тощо)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3,5%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84398094"/>
                  </a:ext>
                </a:extLst>
              </a:tr>
              <a:tr h="353561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Примус з боку керівництва, бажання уникнути штрафних санкцій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0,4%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31182220"/>
                  </a:ext>
                </a:extLst>
              </a:tr>
              <a:tr h="586031">
                <a:tc>
                  <a:txBody>
                    <a:bodyPr/>
                    <a:lstStyle/>
                    <a:p>
                      <a:pPr marR="3810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Усього: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100,0%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200716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0202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1000">
              <a:srgbClr val="00B0F0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CB0252C-4C37-4AC4-86AF-8B02D08861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65" y="776177"/>
            <a:ext cx="11844669" cy="53056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1374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A6EF5D-7E00-4663-99C5-B5EC505AF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955424" cy="5592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соціально-демографічні характеристики учасників опитування</a:t>
            </a:r>
            <a:endParaRPr lang="ru-RU" sz="2800" b="1" dirty="0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58CAB45B-264B-4F7A-9253-D75FF741A87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02527240"/>
              </p:ext>
            </p:extLst>
          </p:nvPr>
        </p:nvGraphicFramePr>
        <p:xfrm>
          <a:off x="287080" y="1329192"/>
          <a:ext cx="5725674" cy="4976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0EA617DD-4BB3-46B7-B449-73336446E95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28646372"/>
              </p:ext>
            </p:extLst>
          </p:nvPr>
        </p:nvGraphicFramePr>
        <p:xfrm>
          <a:off x="6096000" y="1329192"/>
          <a:ext cx="5971953" cy="4976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89836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22B403C-795C-4AFF-BAF7-09580215535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988" y="808983"/>
            <a:ext cx="11678023" cy="52400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8169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49FB759-75C1-45F2-9D7C-0C3ECE3AC23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14" y="789467"/>
            <a:ext cx="11812771" cy="52790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0637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0BDED6D-A05E-46EA-8F5A-2F2F4A033B5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65" y="701749"/>
            <a:ext cx="11844670" cy="54545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9348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B024A40-5BB6-46C2-8F15-843ADF4F89B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51" y="805416"/>
            <a:ext cx="11919098" cy="53295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6553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864A839-F8C3-49EF-A348-74D8925B2F1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349" y="723013"/>
            <a:ext cx="11855301" cy="54119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2238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0220E3F-1D3D-4826-A87C-6B8008407E6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779" y="974208"/>
            <a:ext cx="11846442" cy="49095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9603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B0F0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4663978F-F6E0-4F87-ACDB-CAB2D7703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485723"/>
              </p:ext>
            </p:extLst>
          </p:nvPr>
        </p:nvGraphicFramePr>
        <p:xfrm>
          <a:off x="308345" y="202018"/>
          <a:ext cx="11717078" cy="64677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02720">
                  <a:extLst>
                    <a:ext uri="{9D8B030D-6E8A-4147-A177-3AD203B41FA5}">
                      <a16:colId xmlns:a16="http://schemas.microsoft.com/office/drawing/2014/main" val="2102708585"/>
                    </a:ext>
                  </a:extLst>
                </a:gridCol>
                <a:gridCol w="2614358">
                  <a:extLst>
                    <a:ext uri="{9D8B030D-6E8A-4147-A177-3AD203B41FA5}">
                      <a16:colId xmlns:a16="http://schemas.microsoft.com/office/drawing/2014/main" val="3523508236"/>
                    </a:ext>
                  </a:extLst>
                </a:gridCol>
              </a:tblGrid>
              <a:tr h="1035757">
                <a:tc gridSpan="2">
                  <a:txBody>
                    <a:bodyPr/>
                    <a:lstStyle/>
                    <a:p>
                      <a:pPr marL="38100" marR="381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b="1" spc="10" dirty="0">
                          <a:effectLst/>
                        </a:rPr>
                        <a:t>Оцініть, будь ласка, від 0 до 10 організацію позанавчальної роботи в університеті за такими окремими пунктами: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2577465"/>
                  </a:ext>
                </a:extLst>
              </a:tr>
              <a:tr h="6443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Напрями позанавчальної роботи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% оцінок «10»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46878571"/>
                  </a:ext>
                </a:extLst>
              </a:tr>
              <a:tr h="425843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Робота з національно-патріотичного виховання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18,5%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14962388"/>
                  </a:ext>
                </a:extLst>
              </a:tr>
              <a:tr h="425843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Робота студентського самоврядування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17,4%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08311431"/>
                  </a:ext>
                </a:extLst>
              </a:tr>
              <a:tr h="267715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Інформаційна робота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17,4%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69604244"/>
                  </a:ext>
                </a:extLst>
              </a:tr>
              <a:tr h="267715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Спортивно-масова робота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16,3%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17946070"/>
                  </a:ext>
                </a:extLst>
              </a:tr>
              <a:tr h="425843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Робота профкому студентів, аспірантів та докторантів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15,2%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3066407"/>
                  </a:ext>
                </a:extLst>
              </a:tr>
              <a:tr h="425843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Робота з обдарованою молоддю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12,9%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03366169"/>
                  </a:ext>
                </a:extLst>
              </a:tr>
              <a:tr h="267715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Реалізація соціальних проєктів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10,1%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46064433"/>
                  </a:ext>
                </a:extLst>
              </a:tr>
              <a:tr h="267715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Житлово-побутова робота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9,6%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89168866"/>
                  </a:ext>
                </a:extLst>
              </a:tr>
              <a:tr h="376306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Робота з сприяння працевлаштуванню студентів та випускників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8,4%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95845945"/>
                  </a:ext>
                </a:extLst>
              </a:tr>
              <a:tr h="267715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Культурно-масова робота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8,4%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08819720"/>
                  </a:ext>
                </a:extLst>
              </a:tr>
              <a:tr h="425843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Робота органів громадського самоврядування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6,7%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98892525"/>
                  </a:ext>
                </a:extLst>
              </a:tr>
              <a:tr h="425843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Робота наукового студентського товариства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6,7%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04332212"/>
                  </a:ext>
                </a:extLst>
              </a:tr>
              <a:tr h="267715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Робота по оздоровленню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4,5%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91370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937723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97</TotalTime>
  <Words>240</Words>
  <Application>Microsoft Office PowerPoint</Application>
  <PresentationFormat>Широкоэкранный</PresentationFormat>
  <Paragraphs>65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 3</vt:lpstr>
      <vt:lpstr>Легкий дым</vt:lpstr>
      <vt:lpstr>ЗВІТ ПРО РЕЗУЛЬТАТИ СОЦІОЛОГІЧНОГО ОПИТУВАННЯ  НАУКОВО-ПЕДАГОГІЧНИХ ПРАЦІВНИКІВ ТА СПІВРОБІТНИКІВ  НУ «ЗАПОРІЗЬКА ПОЛІТЕХНІКА» ЩОДО ОЦІНКИ ДІЯЛЬНОСТІ УНІВЕРСИТЕТУ В ПЕРІОД 2022-2023 РР.</vt:lpstr>
      <vt:lpstr>соціально-демографічні характеристики учасників опитування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ЗВІТ ПРО РЕЗУЛЬТАТИ СОЦІОЛОГІЧНОГО ОПИТУВАННЯ  НАУКОВО-ПЕДАГОГІЧНИХ ПРАЦІВНИКІВ ТА СПІВРОБІТНИКІВ  НУ «ЗАПОРІЗЬКА ПОЛІТЕХНІКА» ЩОДО ОЦІНКИ ДІЯЛЬНОСТІ УНІВЕРСИТЕТУ В ПЕРІОД 2022-2023 РР.</dc:title>
  <dc:creator>Пользователь</dc:creator>
  <cp:lastModifiedBy>Пользователь</cp:lastModifiedBy>
  <cp:revision>2</cp:revision>
  <dcterms:created xsi:type="dcterms:W3CDTF">2024-01-29T20:06:59Z</dcterms:created>
  <dcterms:modified xsi:type="dcterms:W3CDTF">2024-01-29T21:45:44Z</dcterms:modified>
</cp:coreProperties>
</file>