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1" r:id="rId5"/>
    <p:sldId id="282" r:id="rId6"/>
    <p:sldId id="283" r:id="rId7"/>
    <p:sldId id="261" r:id="rId8"/>
    <p:sldId id="262" r:id="rId9"/>
    <p:sldId id="263" r:id="rId10"/>
    <p:sldId id="277" r:id="rId11"/>
    <p:sldId id="278" r:id="rId12"/>
    <p:sldId id="27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CEFCF8B-FA98-4846-8D4D-BF25E4A7396A}">
          <p14:sldIdLst>
            <p14:sldId id="256"/>
            <p14:sldId id="257"/>
            <p14:sldId id="258"/>
            <p14:sldId id="281"/>
            <p14:sldId id="282"/>
            <p14:sldId id="283"/>
            <p14:sldId id="261"/>
            <p14:sldId id="262"/>
            <p14:sldId id="263"/>
            <p14:sldId id="277"/>
            <p14:sldId id="278"/>
            <p14:sldId id="27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FEC"/>
    <a:srgbClr val="353DD7"/>
    <a:srgbClr val="3D44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3433936"/>
          </a:xfrm>
        </p:spPr>
        <p:txBody>
          <a:bodyPr>
            <a:normAutofit fontScale="92500"/>
          </a:bodyPr>
          <a:lstStyle/>
          <a:p>
            <a:r>
              <a:rPr lang="uk-UA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5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 акредитацію освітніх програм у </a:t>
            </a:r>
          </a:p>
          <a:p>
            <a:r>
              <a:rPr lang="uk-UA" sz="5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24/25 </a:t>
            </a:r>
            <a:r>
              <a:rPr lang="uk-UA" sz="5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н.р</a:t>
            </a:r>
            <a:r>
              <a:rPr lang="uk-UA" sz="5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та 23/24 </a:t>
            </a:r>
            <a:r>
              <a:rPr lang="uk-UA" sz="5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н.р</a:t>
            </a:r>
            <a:r>
              <a:rPr lang="uk-UA" sz="5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52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" t="28554" r="3125" b="23224"/>
          <a:stretch/>
        </p:blipFill>
        <p:spPr bwMode="auto">
          <a:xfrm>
            <a:off x="611560" y="116632"/>
            <a:ext cx="79208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 rot="5400000">
            <a:off x="5390964" y="3104964"/>
            <a:ext cx="6858000" cy="648072"/>
          </a:xfrm>
          <a:prstGeom prst="rect">
            <a:avLst/>
          </a:prstGeom>
          <a:solidFill>
            <a:schemeClr val="accent1"/>
          </a:solidFill>
        </p:spPr>
        <p:txBody>
          <a:bodyPr vert="vert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677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412776"/>
            <a:ext cx="7344816" cy="432048"/>
          </a:xfrm>
        </p:spPr>
        <p:txBody>
          <a:bodyPr>
            <a:normAutofit fontScale="92500" lnSpcReduction="20000"/>
          </a:bodyPr>
          <a:lstStyle/>
          <a:p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Умовні акредитації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" t="28554" r="3125" b="23224"/>
          <a:stretch/>
        </p:blipFill>
        <p:spPr bwMode="auto">
          <a:xfrm>
            <a:off x="611560" y="116632"/>
            <a:ext cx="79208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 txBox="1">
            <a:spLocks/>
          </p:cNvSpPr>
          <p:nvPr/>
        </p:nvSpPr>
        <p:spPr>
          <a:xfrm rot="5400000">
            <a:off x="5390964" y="3104964"/>
            <a:ext cx="6858000" cy="648072"/>
          </a:xfrm>
          <a:prstGeom prst="rect">
            <a:avLst/>
          </a:prstGeom>
          <a:solidFill>
            <a:schemeClr val="accent1"/>
          </a:solidFill>
        </p:spPr>
        <p:txBody>
          <a:bodyPr vert="vert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1097464" y="1700808"/>
            <a:ext cx="7344816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ІІ семестр</a:t>
            </a:r>
            <a:endParaRPr lang="ru-RU" sz="2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803765"/>
              </p:ext>
            </p:extLst>
          </p:nvPr>
        </p:nvGraphicFramePr>
        <p:xfrm>
          <a:off x="755576" y="2132857"/>
          <a:ext cx="7272808" cy="45365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4410"/>
                <a:gridCol w="889818"/>
                <a:gridCol w="969607"/>
                <a:gridCol w="1938453"/>
                <a:gridCol w="2020520"/>
              </a:tblGrid>
              <a:tr h="3944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Планова дата прийняття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ID </a:t>
                      </a:r>
                      <a:r>
                        <a:rPr lang="uk-UA" sz="1100">
                          <a:effectLst/>
                        </a:rPr>
                        <a:t>ОП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Рівень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Спеціальність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Назва програми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</a:tr>
              <a:tr h="3944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19.02.2025 р.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48036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Доктор філософії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192 Будівництво та цивільна інженерія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Будівництво та цивільна інженерія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3944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04.04.2025 р.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35796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Бакалавр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191 Архітектура та містобудування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Архітектура та містобудування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5917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07.04.2025 р.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32390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Бакалавр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151 Автоматизація та </a:t>
                      </a:r>
                      <a:r>
                        <a:rPr lang="uk-UA" sz="1100" dirty="0" err="1">
                          <a:effectLst/>
                        </a:rPr>
                        <a:t>комп</a:t>
                      </a:r>
                      <a:r>
                        <a:rPr lang="ru-RU" sz="1100" dirty="0">
                          <a:effectLst/>
                        </a:rPr>
                        <a:t>’</a:t>
                      </a:r>
                      <a:r>
                        <a:rPr lang="uk-UA" sz="1100" dirty="0" err="1">
                          <a:effectLst/>
                        </a:rPr>
                        <a:t>ютерно-інтегровані</a:t>
                      </a:r>
                      <a:r>
                        <a:rPr lang="uk-UA" sz="1100" dirty="0">
                          <a:effectLst/>
                        </a:rPr>
                        <a:t> технології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Промислова автоматика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3944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09.04.2025 р.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56275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Доктор філософії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105 Прикладна фізика та наноматеріали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Прикладна фізика та наноматеріали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5917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29.04.2025 р.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19618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Бакалавр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152 Метрологія та інформаціно-вимірювальна техніка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Якість, стандартизація та сертифікація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3944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05.05.2025 р.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19612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Бакалавр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073 Менеджмент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Менеджмент в будівництві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3944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15.05.2025 р.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49931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Доктор філософії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081 Право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Правознавство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3944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20.05.2025 р.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55460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Доктор філософії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131 Прикладна механіка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Прикладна механіка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5917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29.05.2025 р.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19620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Бакалавр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281 Публічне управління та адміністрування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Регіональне управління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23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94041" y="1376772"/>
            <a:ext cx="7344816" cy="648072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Повні акредитації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" t="28554" r="3125" b="23224"/>
          <a:stretch/>
        </p:blipFill>
        <p:spPr bwMode="auto">
          <a:xfrm>
            <a:off x="611560" y="116632"/>
            <a:ext cx="79208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 txBox="1">
            <a:spLocks/>
          </p:cNvSpPr>
          <p:nvPr/>
        </p:nvSpPr>
        <p:spPr>
          <a:xfrm rot="5400000">
            <a:off x="5390964" y="3104964"/>
            <a:ext cx="6858000" cy="648072"/>
          </a:xfrm>
          <a:prstGeom prst="rect">
            <a:avLst/>
          </a:prstGeom>
          <a:solidFill>
            <a:schemeClr val="accent1"/>
          </a:solidFill>
        </p:spPr>
        <p:txBody>
          <a:bodyPr vert="vert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1097464" y="1772816"/>
            <a:ext cx="7344816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семестр</a:t>
            </a:r>
            <a:endParaRPr lang="ru-RU" sz="2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006558"/>
              </p:ext>
            </p:extLst>
          </p:nvPr>
        </p:nvGraphicFramePr>
        <p:xfrm>
          <a:off x="755576" y="2132856"/>
          <a:ext cx="7416822" cy="44764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3642"/>
                <a:gridCol w="855761"/>
                <a:gridCol w="1710853"/>
                <a:gridCol w="1783283"/>
                <a:gridCol w="1783283"/>
              </a:tblGrid>
              <a:tr h="3784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Планова дата прийняття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ID </a:t>
                      </a:r>
                      <a:r>
                        <a:rPr lang="uk-UA" sz="1000">
                          <a:effectLst/>
                        </a:rPr>
                        <a:t>ОП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Рівень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Спеціальність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Назва програми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/>
                </a:tc>
              </a:tr>
              <a:tr h="46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27.09.2024 р.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29952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Магістр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275 Транспортні технології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Транспортні технології (на залізничному транспорті)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48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02.10.2024 р.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29953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Магістр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275 Транспортні технології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Транспортні технології (на автомобільному транспорті)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/>
                </a:tc>
              </a:tr>
              <a:tr h="62824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11.10.2024 р.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60380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Магістр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174 Автоматизація,  комп</a:t>
                      </a:r>
                      <a:r>
                        <a:rPr lang="ru-RU" sz="1000">
                          <a:effectLst/>
                        </a:rPr>
                        <a:t>’</a:t>
                      </a:r>
                      <a:r>
                        <a:rPr lang="uk-UA" sz="1000">
                          <a:effectLst/>
                        </a:rPr>
                        <a:t>ютерно-інтегровані технології та робототехніка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Промислова автоматика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282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60378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Магістр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174 Автоматизація,  </a:t>
                      </a:r>
                      <a:r>
                        <a:rPr lang="uk-UA" sz="1000" dirty="0" err="1">
                          <a:effectLst/>
                        </a:rPr>
                        <a:t>комп</a:t>
                      </a:r>
                      <a:r>
                        <a:rPr lang="ru-RU" sz="1000" dirty="0">
                          <a:effectLst/>
                        </a:rPr>
                        <a:t>’</a:t>
                      </a:r>
                      <a:r>
                        <a:rPr lang="uk-UA" sz="1000" dirty="0" err="1">
                          <a:effectLst/>
                        </a:rPr>
                        <a:t>ютерно-інтегровані</a:t>
                      </a:r>
                      <a:r>
                        <a:rPr lang="uk-UA" sz="1000" dirty="0">
                          <a:effectLst/>
                        </a:rPr>
                        <a:t> технології та робототехніка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Автоматизація, </a:t>
                      </a:r>
                      <a:r>
                        <a:rPr lang="uk-UA" sz="1000" dirty="0" err="1">
                          <a:effectLst/>
                        </a:rPr>
                        <a:t>мехатроніка</a:t>
                      </a:r>
                      <a:r>
                        <a:rPr lang="uk-UA" sz="1000" dirty="0">
                          <a:effectLst/>
                        </a:rPr>
                        <a:t> та робототехніка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84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11.10.2024 р.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60324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Магістр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076 Підприємництво та торгівля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Економіка підприємства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892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11.10.2024 р.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3682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Магістр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075 Маркетинг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Маркетинг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78764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17.10.2024 р.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60374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Магістр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172 Електронні комунікації та радіотехніка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Інтелектуальні технології </a:t>
                      </a:r>
                      <a:r>
                        <a:rPr lang="uk-UA" sz="1000" dirty="0" err="1">
                          <a:effectLst/>
                        </a:rPr>
                        <a:t>мікросистемної</a:t>
                      </a:r>
                      <a:r>
                        <a:rPr lang="uk-UA" sz="1000" dirty="0">
                          <a:effectLst/>
                        </a:rPr>
                        <a:t> радіоелектронної техніки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688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60377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Магістр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172 Електронні комунікації та радіотехніка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Радіотехніка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61" marR="546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152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97464" y="1412776"/>
            <a:ext cx="7344816" cy="504056"/>
          </a:xfrm>
        </p:spPr>
        <p:txBody>
          <a:bodyPr>
            <a:normAutofit lnSpcReduction="10000"/>
          </a:bodyPr>
          <a:lstStyle/>
          <a:p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Повні акредитації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" t="28554" r="3125" b="23224"/>
          <a:stretch/>
        </p:blipFill>
        <p:spPr bwMode="auto">
          <a:xfrm>
            <a:off x="611560" y="116632"/>
            <a:ext cx="79208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 txBox="1">
            <a:spLocks/>
          </p:cNvSpPr>
          <p:nvPr/>
        </p:nvSpPr>
        <p:spPr>
          <a:xfrm rot="5400000">
            <a:off x="5390964" y="3104964"/>
            <a:ext cx="6858000" cy="648072"/>
          </a:xfrm>
          <a:prstGeom prst="rect">
            <a:avLst/>
          </a:prstGeom>
          <a:solidFill>
            <a:schemeClr val="accent1"/>
          </a:solidFill>
        </p:spPr>
        <p:txBody>
          <a:bodyPr vert="vert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1097464" y="1725216"/>
            <a:ext cx="7344816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ІІ семестр</a:t>
            </a:r>
            <a:endParaRPr lang="ru-RU" sz="2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715862"/>
              </p:ext>
            </p:extLst>
          </p:nvPr>
        </p:nvGraphicFramePr>
        <p:xfrm>
          <a:off x="683569" y="2132856"/>
          <a:ext cx="7344815" cy="4591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1180"/>
                <a:gridCol w="847453"/>
                <a:gridCol w="1694242"/>
                <a:gridCol w="1765970"/>
                <a:gridCol w="1765970"/>
              </a:tblGrid>
              <a:tr h="41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Планова дата прийняття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ID </a:t>
                      </a:r>
                      <a:r>
                        <a:rPr lang="uk-UA" sz="1200">
                          <a:effectLst/>
                        </a:rPr>
                        <a:t>ОП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Рівень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Спеціальність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Назва програми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</a:tr>
              <a:tr h="207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13.02.2025 р.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5486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Бакалавр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075 Маркетинг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Маркетинг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21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19.02.2025 р.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5741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Бакалавр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132 Матеріалознавство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Композиційні та порошкові матеріали, покриття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</a:tr>
              <a:tr h="41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21.02.2025 р.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Бакалавр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262 Правоохоронна діяльність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Правоохоронна діяльність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01659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06.03.2025 р.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2860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Бакалавр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131 Прикладна механіка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Обладнання та технології пластичного формування конструкцій машинобудування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41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3614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Бакалавр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131 Прикладна механіка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Технології машинобудування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282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5219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Бакалавр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131 Прикладна механіка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Відновлення та підвищення зносостійкості деталей і конструкцій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21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27.03.2025 р.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3846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Бакалавр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153 </a:t>
                      </a:r>
                      <a:r>
                        <a:rPr lang="uk-UA" sz="1200" dirty="0" err="1">
                          <a:effectLst/>
                        </a:rPr>
                        <a:t>Мікро-</a:t>
                      </a:r>
                      <a:r>
                        <a:rPr lang="uk-UA" sz="1200" dirty="0">
                          <a:effectLst/>
                        </a:rPr>
                        <a:t> та </a:t>
                      </a:r>
                      <a:r>
                        <a:rPr lang="uk-UA" sz="1200" dirty="0" err="1">
                          <a:effectLst/>
                        </a:rPr>
                        <a:t>наносистемна</a:t>
                      </a:r>
                      <a:r>
                        <a:rPr lang="uk-UA" sz="1200" dirty="0">
                          <a:effectLst/>
                        </a:rPr>
                        <a:t> техніка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</a:rPr>
                        <a:t>Мікро-</a:t>
                      </a:r>
                      <a:r>
                        <a:rPr lang="uk-UA" sz="1200" dirty="0">
                          <a:effectLst/>
                        </a:rPr>
                        <a:t> та </a:t>
                      </a:r>
                      <a:r>
                        <a:rPr lang="uk-UA" sz="1200" dirty="0" err="1">
                          <a:effectLst/>
                        </a:rPr>
                        <a:t>наноелектронні</a:t>
                      </a:r>
                      <a:r>
                        <a:rPr lang="uk-UA" sz="1200" dirty="0">
                          <a:effectLst/>
                        </a:rPr>
                        <a:t> прилади і пристрої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28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466652"/>
            <a:ext cx="6400800" cy="7200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2400" b="1" dirty="0">
                <a:solidFill>
                  <a:schemeClr val="tx1"/>
                </a:solidFill>
              </a:rPr>
              <a:t>У 2023-2024 </a:t>
            </a:r>
            <a:r>
              <a:rPr lang="uk-UA" sz="2400" b="1" dirty="0" err="1">
                <a:solidFill>
                  <a:schemeClr val="tx1"/>
                </a:solidFill>
              </a:rPr>
              <a:t>н.р</a:t>
            </a:r>
            <a:r>
              <a:rPr lang="uk-UA" sz="2400" b="1" dirty="0">
                <a:solidFill>
                  <a:schemeClr val="tx1"/>
                </a:solidFill>
              </a:rPr>
              <a:t>. успішно проведено 11 повних акредитацій, зокрема:</a:t>
            </a:r>
            <a:endParaRPr lang="ru-RU" sz="2400" dirty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" t="28554" r="3125" b="23224"/>
          <a:stretch/>
        </p:blipFill>
        <p:spPr bwMode="auto">
          <a:xfrm>
            <a:off x="611560" y="116632"/>
            <a:ext cx="79208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 rot="5400000">
            <a:off x="5390964" y="3104964"/>
            <a:ext cx="6858000" cy="648072"/>
          </a:xfrm>
          <a:prstGeom prst="rect">
            <a:avLst/>
          </a:prstGeom>
          <a:solidFill>
            <a:schemeClr val="accent1"/>
          </a:solidFill>
        </p:spPr>
        <p:txBody>
          <a:bodyPr vert="vert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007030"/>
              </p:ext>
            </p:extLst>
          </p:nvPr>
        </p:nvGraphicFramePr>
        <p:xfrm>
          <a:off x="1331640" y="2276874"/>
          <a:ext cx="6365617" cy="37659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65617"/>
              </a:tblGrid>
              <a:tr h="223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 першого рівня ВО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460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«Інженерія програмного забезпечення» спеціальності 121 Інженерія програмного забезпечення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2230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«Комп'ютерні науки» спеціальності 122 Комп'ютерні науки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2230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«Менеджмент організацій і адміністрування» спеціальності 073 Менеджмент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2230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«Технології та устаткування зварювання» спеціальності 131 Прикладна механіка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2460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«Обладнання та технології ливарного виробництв» спеціальності 131 Прикладна механіка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2230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«Промислова і комунальна теплоенергетика» спеціальності 144 Теплоенергетика 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223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 другого рівня ВО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460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«Інженерія програмного забезпечення» спеціальності 121 Інженерія програмного забезпечення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230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«Системи штучного інтелекту» спеціальності 122 Комп'ютерні науки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230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«Управління проектами» спеціальності 073 Менеджмент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230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Туризмознавство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спеціальності 242 Туризм 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23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 третього рівня ВО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2230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«Матеріалознавство» спеціальності 132 Матеріалознавство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03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1052736"/>
            <a:ext cx="6832848" cy="1152128"/>
          </a:xfrm>
        </p:spPr>
        <p:txBody>
          <a:bodyPr>
            <a:normAutofit fontScale="85000" lnSpcReduction="20000"/>
          </a:bodyPr>
          <a:lstStyle/>
          <a:p>
            <a:endParaRPr lang="uk-UA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Умовну </a:t>
            </a:r>
            <a:r>
              <a:rPr lang="uk-UA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акредитацію отримали –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uk-UA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 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" t="28554" r="3125" b="23224"/>
          <a:stretch/>
        </p:blipFill>
        <p:spPr bwMode="auto">
          <a:xfrm>
            <a:off x="611560" y="116632"/>
            <a:ext cx="79208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 rot="5400000">
            <a:off x="5390964" y="3104964"/>
            <a:ext cx="6858000" cy="648072"/>
          </a:xfrm>
          <a:prstGeom prst="rect">
            <a:avLst/>
          </a:prstGeom>
          <a:solidFill>
            <a:schemeClr val="accent1"/>
          </a:solidFill>
        </p:spPr>
        <p:txBody>
          <a:bodyPr vert="vert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23528" y="2276872"/>
            <a:ext cx="2952328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 ОП першого рівня ВО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20072" y="2276872"/>
            <a:ext cx="2952328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ОП другого рівня ВО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71800" y="2996952"/>
            <a:ext cx="2952328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 ОП третього рівня ВО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6372200" y="1916832"/>
            <a:ext cx="45719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139952" y="1916832"/>
            <a:ext cx="108012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2411760" y="1916832"/>
            <a:ext cx="45719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899592" y="3717032"/>
            <a:ext cx="6832848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Подовжили строк дії сертифікатів – 36 ОП</a:t>
            </a:r>
            <a:endParaRPr lang="ru-RU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3528" y="5085184"/>
            <a:ext cx="2952328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latin typeface="Times New Roman" pitchFamily="18" charset="0"/>
                <a:cs typeface="Times New Roman" pitchFamily="18" charset="0"/>
              </a:rPr>
              <a:t>8 ОП першого рівня ВО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20072" y="5085184"/>
            <a:ext cx="2952328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28 ОП другого рівня ВО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2339752" y="4509120"/>
            <a:ext cx="4571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6516216" y="4509120"/>
            <a:ext cx="4571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1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" t="28554" r="3125" b="23224"/>
          <a:stretch/>
        </p:blipFill>
        <p:spPr bwMode="auto">
          <a:xfrm>
            <a:off x="611560" y="116632"/>
            <a:ext cx="79208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 rot="5400000">
            <a:off x="5390964" y="3104964"/>
            <a:ext cx="6858000" cy="648072"/>
          </a:xfrm>
          <a:prstGeom prst="rect">
            <a:avLst/>
          </a:prstGeom>
          <a:solidFill>
            <a:schemeClr val="accent1"/>
          </a:solidFill>
        </p:spPr>
        <p:txBody>
          <a:bodyPr vert="vert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87624" y="1494334"/>
            <a:ext cx="6762675" cy="99856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uk-UA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Академічна мобільність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Низька активність НПП щодо участі в програмах академічного обміну.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Недостатня інформація про академічну мобільність для здобувачів.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94892" y="2708920"/>
            <a:ext cx="6762675" cy="115212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Залучення та взаємодія з академічною спільнотою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Недостатня </a:t>
            </a:r>
            <a:r>
              <a:rPr lang="uk-UA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залученість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представників академічної спільноти до аудиторних занять.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Мала активність студентського самоврядування у систематичному оновленні ОП.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87624" y="4005064"/>
            <a:ext cx="6762675" cy="151216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Оцінювання та методичне забезпечення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Непрозорість критеріїв оцінки в </a:t>
            </a:r>
            <a:r>
              <a:rPr lang="uk-UA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силабусах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 загальних вимог до оформлення методичних вказівок.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 диференційованого оцінювання результатів навчання з неформальної освіти.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 застарілої літератури та відсутність сучасних форм навчання.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 англомовних джерел у рекомендованій літературі в </a:t>
            </a:r>
            <a:r>
              <a:rPr lang="uk-UA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силабусах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611560" y="2070398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644899" y="3493386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89509" y="4950668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187624" y="5661248"/>
            <a:ext cx="6769943" cy="10801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Система якості та зворотний зв'язок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 процедур опитування </a:t>
            </a:r>
            <a:r>
              <a:rPr lang="uk-UA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стейкхолдерів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результатів їх обговорення.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Недостатня обізнаність здобувачів щодо процедур академічної мобільності та визнання результатів неформальної освіти.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589509" y="6247027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242" y="0"/>
            <a:ext cx="607318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Узагальнені зауваження, які були отримані від експертів: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18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" t="28554" r="3125" b="23224"/>
          <a:stretch/>
        </p:blipFill>
        <p:spPr bwMode="auto">
          <a:xfrm>
            <a:off x="611560" y="116632"/>
            <a:ext cx="79208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 rot="5400000">
            <a:off x="5390964" y="3104964"/>
            <a:ext cx="6858000" cy="648072"/>
          </a:xfrm>
          <a:prstGeom prst="rect">
            <a:avLst/>
          </a:prstGeom>
          <a:solidFill>
            <a:schemeClr val="accent1"/>
          </a:solidFill>
        </p:spPr>
        <p:txBody>
          <a:bodyPr vert="vert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87623" y="1484784"/>
            <a:ext cx="6762675" cy="12961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Навчальні програми та курси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Неузгодженість навчальних компонентів: дублювання змістових модулів, відсутність обов'язкових компонентів для здобуття ключових </a:t>
            </a:r>
            <a:r>
              <a:rPr lang="uk-UA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компетентностей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Недостатня кількість лабораторних занять та відсутність використання сучасних методів навчання.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79264" y="3068960"/>
            <a:ext cx="6762675" cy="12961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Матеріально-технічна база та інфраструктура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Недостатня готовність бомбосховищ та відсутність необхідних елементів доступності (пандус без перил, кнопки виклику допомоги).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Неналежне забезпечення лабораторної бази та застаріла навчально-методична література.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611560" y="2070398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611560" y="3660260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89509" y="5109057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164009" y="4581128"/>
            <a:ext cx="6769943" cy="1155773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Інформаційне забезпечення та документація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 інформації про шкалу оцінювання та процедуру повторного вивчення дисциплін у </a:t>
            </a:r>
            <a:r>
              <a:rPr lang="uk-UA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силабусах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Неактуальна інформація на сайті університету та кафедри, відсутність узагальненої інформації про рекомендації </a:t>
            </a:r>
            <a:r>
              <a:rPr lang="uk-UA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стейкхолдерів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42" y="0"/>
            <a:ext cx="607318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Узагальнені зауваження, які були отримані від експертів: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58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" t="28554" r="3125" b="23224"/>
          <a:stretch/>
        </p:blipFill>
        <p:spPr bwMode="auto">
          <a:xfrm>
            <a:off x="611560" y="116632"/>
            <a:ext cx="79208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 rot="5400000">
            <a:off x="5390964" y="3104964"/>
            <a:ext cx="6858000" cy="648072"/>
          </a:xfrm>
          <a:prstGeom prst="rect">
            <a:avLst/>
          </a:prstGeom>
          <a:solidFill>
            <a:schemeClr val="accent1"/>
          </a:solidFill>
        </p:spPr>
        <p:txBody>
          <a:bodyPr vert="vert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90662" y="2868173"/>
            <a:ext cx="6762675" cy="12961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 Процедури та документація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Невідповідність інформації у різних джерелах (тривалість навчання, вартість навчання).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 чітких процедур визнання результатів навчання з інших закладів освіти.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62893" y="4437112"/>
            <a:ext cx="6762675" cy="12961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10. Залучення </a:t>
            </a:r>
            <a:r>
              <a:rPr lang="uk-UA" sz="1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стейкхолдерів</a:t>
            </a:r>
            <a:r>
              <a:rPr lang="uk-UA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комунікація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Низький рівень комунікації зі студентським самоврядуванням та недостатнє залучення компаній-партнерів.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611560" y="2070398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644899" y="3493386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242" y="0"/>
            <a:ext cx="607318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Узагальнені зауваження, які були отримані від експертів: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193726" y="1484784"/>
            <a:ext cx="6769943" cy="10729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Науково-педагогічний склад та професійний розвиток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Низький рівень наукової діяльності НПП та недостатня кількість сертифікатів з іноземних мов.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Недостатня участь НПП у європейських стажуваннях та грантових програмах.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644899" y="5157192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2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" t="28554" r="3125" b="23224"/>
          <a:stretch/>
        </p:blipFill>
        <p:spPr bwMode="auto">
          <a:xfrm>
            <a:off x="611560" y="116632"/>
            <a:ext cx="79208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 rot="5400000">
            <a:off x="5390964" y="3104964"/>
            <a:ext cx="6858000" cy="648072"/>
          </a:xfrm>
          <a:prstGeom prst="rect">
            <a:avLst/>
          </a:prstGeom>
          <a:solidFill>
            <a:schemeClr val="accent1"/>
          </a:solidFill>
        </p:spPr>
        <p:txBody>
          <a:bodyPr vert="vert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42" y="0"/>
            <a:ext cx="607318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ПРЕМІЮВАННЯ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475656" y="1700808"/>
            <a:ext cx="6264696" cy="194421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результатами проведених акредитацій були премійовані Гаранти освітніх програм та інші активні учасники акредитаційного процесу за </a:t>
            </a:r>
            <a:r>
              <a:rPr lang="uk-UA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поданням </a:t>
            </a:r>
            <a:r>
              <a:rPr lang="uk-UA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завідувачів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кафедр.</a:t>
            </a:r>
            <a:endParaRPr lang="ru-RU" sz="24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499992" y="3645024"/>
            <a:ext cx="10801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75656" y="4610446"/>
            <a:ext cx="6264696" cy="11948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Загальна сума премій 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 акредитації у 2024-2025 </a:t>
            </a:r>
            <a:r>
              <a:rPr lang="uk-UA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н.р</a:t>
            </a:r>
            <a:r>
              <a:rPr lang="uk-UA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pPr algn="ctr"/>
            <a:r>
              <a:rPr lang="uk-UA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234 000 гр. 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11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720080"/>
          </a:xfrm>
        </p:spPr>
        <p:txBody>
          <a:bodyPr>
            <a:noAutofit/>
          </a:bodyPr>
          <a:lstStyle/>
          <a:p>
            <a:r>
              <a:rPr lang="uk-UA" sz="4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Графік акредитаційного процесу на 2024-2025 </a:t>
            </a:r>
            <a:r>
              <a:rPr lang="uk-UA" sz="40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н.р</a:t>
            </a:r>
            <a:r>
              <a:rPr lang="uk-UA" sz="4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" t="28554" r="3125" b="23224"/>
          <a:stretch/>
        </p:blipFill>
        <p:spPr bwMode="auto">
          <a:xfrm>
            <a:off x="611560" y="116632"/>
            <a:ext cx="79208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 rot="5400000">
            <a:off x="5390964" y="3104964"/>
            <a:ext cx="6858000" cy="648072"/>
          </a:xfrm>
          <a:prstGeom prst="rect">
            <a:avLst/>
          </a:prstGeom>
          <a:solidFill>
            <a:schemeClr val="accent1"/>
          </a:solidFill>
        </p:spPr>
        <p:txBody>
          <a:bodyPr vert="vert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00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412776"/>
            <a:ext cx="7344816" cy="432048"/>
          </a:xfrm>
        </p:spPr>
        <p:txBody>
          <a:bodyPr>
            <a:normAutofit fontScale="92500" lnSpcReduction="20000"/>
          </a:bodyPr>
          <a:lstStyle/>
          <a:p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Умовні акредитації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" t="28554" r="3125" b="23224"/>
          <a:stretch/>
        </p:blipFill>
        <p:spPr bwMode="auto">
          <a:xfrm>
            <a:off x="611560" y="116632"/>
            <a:ext cx="79208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 txBox="1">
            <a:spLocks/>
          </p:cNvSpPr>
          <p:nvPr/>
        </p:nvSpPr>
        <p:spPr>
          <a:xfrm rot="5400000">
            <a:off x="5390964" y="3104964"/>
            <a:ext cx="6858000" cy="648072"/>
          </a:xfrm>
          <a:prstGeom prst="rect">
            <a:avLst/>
          </a:prstGeom>
          <a:solidFill>
            <a:schemeClr val="accent1"/>
          </a:solidFill>
        </p:spPr>
        <p:txBody>
          <a:bodyPr vert="vert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1124000" y="1844824"/>
            <a:ext cx="7344816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семестр</a:t>
            </a:r>
            <a:endParaRPr lang="ru-RU" sz="2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549255"/>
              </p:ext>
            </p:extLst>
          </p:nvPr>
        </p:nvGraphicFramePr>
        <p:xfrm>
          <a:off x="755576" y="2780928"/>
          <a:ext cx="7200801" cy="2160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010"/>
                <a:gridCol w="881009"/>
                <a:gridCol w="960006"/>
                <a:gridCol w="1919261"/>
                <a:gridCol w="2000515"/>
              </a:tblGrid>
              <a:tr h="47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Планова дата прийняття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ID </a:t>
                      </a: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Рівень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Спеціальність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програми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17.09.2024 р.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48032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Доктор філософії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 Металургія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Металургія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7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29.11.2024 р.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48033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Доктор філософії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172 Телекомунікації та радіотехніка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Телекомунікації та радіотехніка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248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10.12.2024 р.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19369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Магістр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281 Публічне управління та адміністрування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Регіональне управління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055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908</Words>
  <Application>Microsoft Office PowerPoint</Application>
  <PresentationFormat>Экран (4:3)</PresentationFormat>
  <Paragraphs>228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New</dc:creator>
  <cp:lastModifiedBy>user</cp:lastModifiedBy>
  <cp:revision>25</cp:revision>
  <dcterms:created xsi:type="dcterms:W3CDTF">2024-06-20T07:53:35Z</dcterms:created>
  <dcterms:modified xsi:type="dcterms:W3CDTF">2024-09-25T07:47:25Z</dcterms:modified>
</cp:coreProperties>
</file>