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1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2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3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4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5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6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7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8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9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30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31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32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4" r:id="rId2"/>
  </p:sldMasterIdLst>
  <p:notesMasterIdLst>
    <p:notesMasterId r:id="rId37"/>
  </p:notesMasterIdLst>
  <p:handoutMasterIdLst>
    <p:handoutMasterId r:id="rId38"/>
  </p:handoutMasterIdLst>
  <p:sldIdLst>
    <p:sldId id="256" r:id="rId3"/>
    <p:sldId id="286" r:id="rId4"/>
    <p:sldId id="339" r:id="rId5"/>
    <p:sldId id="295" r:id="rId6"/>
    <p:sldId id="340" r:id="rId7"/>
    <p:sldId id="302" r:id="rId8"/>
    <p:sldId id="297" r:id="rId9"/>
    <p:sldId id="341" r:id="rId10"/>
    <p:sldId id="303" r:id="rId11"/>
    <p:sldId id="309" r:id="rId12"/>
    <p:sldId id="321" r:id="rId13"/>
    <p:sldId id="322" r:id="rId14"/>
    <p:sldId id="308" r:id="rId15"/>
    <p:sldId id="310" r:id="rId16"/>
    <p:sldId id="323" r:id="rId17"/>
    <p:sldId id="325" r:id="rId18"/>
    <p:sldId id="324" r:id="rId19"/>
    <p:sldId id="326" r:id="rId20"/>
    <p:sldId id="305" r:id="rId21"/>
    <p:sldId id="311" r:id="rId22"/>
    <p:sldId id="327" r:id="rId23"/>
    <p:sldId id="328" r:id="rId24"/>
    <p:sldId id="335" r:id="rId25"/>
    <p:sldId id="336" r:id="rId26"/>
    <p:sldId id="313" r:id="rId27"/>
    <p:sldId id="342" r:id="rId28"/>
    <p:sldId id="329" r:id="rId29"/>
    <p:sldId id="332" r:id="rId30"/>
    <p:sldId id="330" r:id="rId31"/>
    <p:sldId id="333" r:id="rId32"/>
    <p:sldId id="331" r:id="rId33"/>
    <p:sldId id="334" r:id="rId34"/>
    <p:sldId id="301" r:id="rId35"/>
    <p:sldId id="338" r:id="rId36"/>
  </p:sldIdLst>
  <p:sldSz cx="9144000" cy="6858000" type="screen4x3"/>
  <p:notesSz cx="6669088" cy="9872663"/>
  <p:defaultTextStyle>
    <a:defPPr>
      <a:defRPr lang="en-US"/>
    </a:defPPr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C1B1"/>
    <a:srgbClr val="FF0101"/>
    <a:srgbClr val="FE8888"/>
    <a:srgbClr val="FF6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704" autoAdjust="0"/>
  </p:normalViewPr>
  <p:slideViewPr>
    <p:cSldViewPr>
      <p:cViewPr varScale="1">
        <p:scale>
          <a:sx n="114" d="100"/>
          <a:sy n="114" d="100"/>
        </p:scale>
        <p:origin x="156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solidFill>
            <a:schemeClr val="bg1">
              <a:lumMod val="95000"/>
            </a:schemeClr>
          </a:solidFill>
        </a:ln>
        <a:effectLst/>
        <a:sp3d>
          <a:contourClr>
            <a:schemeClr val="bg1">
              <a:lumMod val="95000"/>
            </a:schemeClr>
          </a:contourClr>
        </a:sp3d>
      </c:spPr>
    </c:sideWall>
    <c:backWall>
      <c:thickness val="0"/>
      <c:spPr>
        <a:noFill/>
        <a:ln>
          <a:solidFill>
            <a:schemeClr val="bg1">
              <a:lumMod val="95000"/>
            </a:schemeClr>
          </a:solidFill>
        </a:ln>
        <a:effectLst/>
        <a:scene3d>
          <a:camera prst="orthographicFront"/>
          <a:lightRig rig="threePt" dir="t"/>
        </a:scene3d>
        <a:sp3d>
          <a:contourClr>
            <a:schemeClr val="bg1">
              <a:lumMod val="95000"/>
            </a:schemeClr>
          </a:contourClr>
        </a:sp3d>
      </c:spPr>
    </c:backWall>
    <c:plotArea>
      <c:layout>
        <c:manualLayout>
          <c:layoutTarget val="inner"/>
          <c:xMode val="edge"/>
          <c:yMode val="edge"/>
          <c:x val="8.6716039259654594E-4"/>
          <c:y val="9.1790480706414546E-2"/>
          <c:w val="0.96080682393314365"/>
          <c:h val="0.8787922361069037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Найвищий конкурс</c:v>
                </c:pt>
              </c:strCache>
            </c:strRef>
          </c:tx>
          <c:spPr>
            <a:solidFill>
              <a:schemeClr val="accent1"/>
            </a:solidFill>
            <a:ln w="25400">
              <a:solidFill>
                <a:schemeClr val="lt1"/>
              </a:solidFill>
            </a:ln>
            <a:effectLst/>
            <a:sp3d contourW="25400">
              <a:contourClr>
                <a:schemeClr val="lt1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D61-47A1-A918-A9BD2DEBA2B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2D61-47A1-A918-A9BD2DEBA2B8}"/>
              </c:ext>
            </c:extLst>
          </c:dPt>
          <c:dPt>
            <c:idx val="2"/>
            <c:invertIfNegative val="0"/>
            <c:bubble3D val="0"/>
            <c:spPr>
              <a:solidFill>
                <a:srgbClr val="FF010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D61-47A1-A918-A9BD2DEBA2B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2D61-47A1-A918-A9BD2DEBA2B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D61-47A1-A918-A9BD2DEBA2B8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2D61-47A1-A918-A9BD2DEBA2B8}"/>
              </c:ext>
            </c:extLst>
          </c:dPt>
          <c:dLbls>
            <c:dLbl>
              <c:idx val="0"/>
              <c:layout>
                <c:manualLayout>
                  <c:x val="-1.3472807634950597E-2"/>
                  <c:y val="7.8414616499804898E-2"/>
                </c:manualLayout>
              </c:layout>
              <c:tx>
                <c:rich>
                  <a:bodyPr/>
                  <a:lstStyle/>
                  <a:p>
                    <a:fld id="{F949E97C-A621-4E93-971B-0EC542B74BB0}" type="VALUE">
                      <a:rPr lang="en-US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UA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D61-47A1-A918-A9BD2DEBA2B8}"/>
                </c:ext>
              </c:extLst>
            </c:dLbl>
            <c:dLbl>
              <c:idx val="1"/>
              <c:layout>
                <c:manualLayout>
                  <c:x val="-2.3579596419323E-3"/>
                  <c:y val="6.7893263002895138E-2"/>
                </c:manualLayout>
              </c:layout>
              <c:tx>
                <c:rich>
                  <a:bodyPr/>
                  <a:lstStyle/>
                  <a:p>
                    <a:fld id="{EA7C0D3A-5010-418C-99D6-D644E6FDC9B9}" type="VALUE">
                      <a:rPr lang="en-US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UA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2D61-47A1-A918-A9BD2DEBA2B8}"/>
                </c:ext>
              </c:extLst>
            </c:dLbl>
            <c:dLbl>
              <c:idx val="2"/>
              <c:layout>
                <c:manualLayout>
                  <c:x val="2.4463092897728492E-3"/>
                  <c:y val="6.693025413180712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6C3850B9-DAA6-416F-8D78-2446CB736548}" type="VALUE">
                      <a:rPr lang="en-US" b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[ЗНАЧЕНИЕ]</a:t>
                    </a:fld>
                    <a:endParaRPr lang="ru-UA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768567712235951E-2"/>
                      <c:h val="4.130927343111764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D61-47A1-A918-A9BD2DEBA2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Економіко-гуманітарний напрям</c:v>
                </c:pt>
                <c:pt idx="1">
                  <c:v>Комп`ютерний напрям</c:v>
                </c:pt>
                <c:pt idx="2">
                  <c:v>Інженерно-технічний напрям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13.83</c:v>
                </c:pt>
                <c:pt idx="1">
                  <c:v>4.4000000000000004</c:v>
                </c:pt>
                <c:pt idx="2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61-47A1-A918-A9BD2DEBA2B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Найнищий конкурс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lt1"/>
              </a:solidFill>
            </a:ln>
            <a:effectLst/>
            <a:sp3d contourW="25400">
              <a:contourClr>
                <a:schemeClr val="lt1"/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EA83-431E-94E7-8CBB60B0A4F4}"/>
              </c:ext>
            </c:extLst>
          </c:dPt>
          <c:dPt>
            <c:idx val="2"/>
            <c:invertIfNegative val="0"/>
            <c:bubble3D val="0"/>
            <c:spPr>
              <a:solidFill>
                <a:srgbClr val="FE8888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E-EA83-431E-94E7-8CBB60B0A4F4}"/>
              </c:ext>
            </c:extLst>
          </c:dPt>
          <c:dLbls>
            <c:dLbl>
              <c:idx val="0"/>
              <c:layout>
                <c:manualLayout>
                  <c:x val="-2.8643576063276267E-3"/>
                  <c:y val="5.269829260371079E-2"/>
                </c:manualLayout>
              </c:layout>
              <c:tx>
                <c:rich>
                  <a:bodyPr/>
                  <a:lstStyle/>
                  <a:p>
                    <a:fld id="{3EAE2CD1-5519-44CE-9E9E-60761491B3C5}" type="VALUE">
                      <a:rPr lang="en-US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UA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EA83-431E-94E7-8CBB60B0A4F4}"/>
                </c:ext>
              </c:extLst>
            </c:dLbl>
            <c:dLbl>
              <c:idx val="1"/>
              <c:layout>
                <c:manualLayout>
                  <c:x val="-4.5717639745742217E-4"/>
                  <c:y val="7.2482774048884716E-2"/>
                </c:manualLayout>
              </c:layout>
              <c:tx>
                <c:rich>
                  <a:bodyPr/>
                  <a:lstStyle/>
                  <a:p>
                    <a:fld id="{69625FAE-5E42-4E67-B846-5C51D88EF88B}" type="VALUE">
                      <a:rPr lang="en-US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UA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EA83-431E-94E7-8CBB60B0A4F4}"/>
                </c:ext>
              </c:extLst>
            </c:dLbl>
            <c:dLbl>
              <c:idx val="2"/>
              <c:layout>
                <c:manualLayout>
                  <c:x val="8.4556263251643927E-3"/>
                  <c:y val="1.2029951107846978E-2"/>
                </c:manualLayout>
              </c:layout>
              <c:tx>
                <c:rich>
                  <a:bodyPr/>
                  <a:lstStyle/>
                  <a:p>
                    <a:fld id="{687427E7-F2CC-413E-B86E-F74F51147B8B}" type="VALUE">
                      <a:rPr lang="en-US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UA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EA83-431E-94E7-8CBB60B0A4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Економіко-гуманітарний напрям</c:v>
                </c:pt>
                <c:pt idx="1">
                  <c:v>Комп`ютерний напрям</c:v>
                </c:pt>
                <c:pt idx="2">
                  <c:v>Інженерно-технічний напрям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3.2</c:v>
                </c:pt>
                <c:pt idx="1">
                  <c:v>2.56</c:v>
                </c:pt>
                <c:pt idx="2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A83-431E-94E7-8CBB60B0A4F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01668928"/>
        <c:axId val="-601667840"/>
        <c:axId val="0"/>
      </c:bar3DChart>
      <c:catAx>
        <c:axId val="-6016689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-601667840"/>
        <c:crosses val="autoZero"/>
        <c:auto val="1"/>
        <c:lblAlgn val="ctr"/>
        <c:lblOffset val="100"/>
        <c:noMultiLvlLbl val="0"/>
      </c:catAx>
      <c:valAx>
        <c:axId val="-6016678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-601668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128E-2"/>
          <c:y val="8.428357896376773E-2"/>
          <c:w val="0.88937523023577281"/>
          <c:h val="0.696029464159155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1"/>
              <c:layout>
                <c:manualLayout>
                  <c:x val="1.5678253595628459E-2"/>
                  <c:y val="-2.02723324483742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74F-4BF2-98C9-400618B94D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2"/>
                <c:pt idx="0">
                  <c:v>АТД та ГЕУ</c:v>
                </c:pt>
                <c:pt idx="1">
                  <c:v>ТТ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2"/>
                <c:pt idx="0">
                  <c:v>14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1"/>
              <c:layout>
                <c:manualLayout>
                  <c:x val="9.4069521573770746E-3"/>
                  <c:y val="-1.6217865958699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74F-4BF2-98C9-400618B94D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2"/>
                <c:pt idx="0">
                  <c:v>АТД та ГЕУ</c:v>
                </c:pt>
                <c:pt idx="1">
                  <c:v>ТТ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2"/>
                <c:pt idx="0">
                  <c:v>19</c:v>
                </c:pt>
                <c:pt idx="1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-1.8813904314754149E-2"/>
                  <c:y val="4.05446648967484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74F-4BF2-98C9-400618B94D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2"/>
                <c:pt idx="0">
                  <c:v>АТД та ГЕУ</c:v>
                </c:pt>
                <c:pt idx="1">
                  <c:v>ТТ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2"/>
                <c:pt idx="0">
                  <c:v>33</c:v>
                </c:pt>
                <c:pt idx="1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566194656"/>
        <c:axId val="-566192480"/>
        <c:axId val="-485493136"/>
      </c:bar3DChart>
      <c:catAx>
        <c:axId val="-56619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566192480"/>
        <c:crosses val="autoZero"/>
        <c:auto val="1"/>
        <c:lblAlgn val="ctr"/>
        <c:lblOffset val="100"/>
        <c:noMultiLvlLbl val="0"/>
      </c:catAx>
      <c:valAx>
        <c:axId val="-566192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i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566194656"/>
        <c:crosses val="autoZero"/>
        <c:crossBetween val="between"/>
      </c:valAx>
      <c:serAx>
        <c:axId val="-485493136"/>
        <c:scaling>
          <c:orientation val="minMax"/>
        </c:scaling>
        <c:delete val="1"/>
        <c:axPos val="b"/>
        <c:majorTickMark val="out"/>
        <c:minorTickMark val="none"/>
        <c:tickLblPos val="none"/>
        <c:crossAx val="-566192480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90714276543654"/>
          <c:y val="0.87396866503977322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101E-2"/>
          <c:y val="9.7271976240366056E-2"/>
          <c:w val="0.86272219912320292"/>
          <c:h val="0.7053034158995256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2"/>
                <c:pt idx="0">
                  <c:v>ТТ</c:v>
                </c:pt>
                <c:pt idx="1">
                  <c:v>АТД та ГЕУ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2"/>
                <c:pt idx="0">
                  <c:v>29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2"/>
                <c:pt idx="0">
                  <c:v>ТТ</c:v>
                </c:pt>
                <c:pt idx="1">
                  <c:v>АТД та ГЕУ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2"/>
                <c:pt idx="0">
                  <c:v>23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2"/>
                <c:pt idx="0">
                  <c:v>ТТ</c:v>
                </c:pt>
                <c:pt idx="1">
                  <c:v>АТД та ГЕУ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2"/>
                <c:pt idx="0">
                  <c:v>52</c:v>
                </c:pt>
                <c:pt idx="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566187584"/>
        <c:axId val="-566186496"/>
        <c:axId val="-485490640"/>
      </c:bar3DChart>
      <c:catAx>
        <c:axId val="-566187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566186496"/>
        <c:crosses val="autoZero"/>
        <c:auto val="1"/>
        <c:lblAlgn val="ctr"/>
        <c:lblOffset val="100"/>
        <c:noMultiLvlLbl val="0"/>
      </c:catAx>
      <c:valAx>
        <c:axId val="-566186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566187584"/>
        <c:crosses val="autoZero"/>
        <c:crossBetween val="between"/>
      </c:valAx>
      <c:serAx>
        <c:axId val="-485490640"/>
        <c:scaling>
          <c:orientation val="minMax"/>
        </c:scaling>
        <c:delete val="1"/>
        <c:axPos val="b"/>
        <c:majorTickMark val="out"/>
        <c:minorTickMark val="none"/>
        <c:tickLblPos val="none"/>
        <c:crossAx val="-566186496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7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101E-2"/>
          <c:y val="0.10849121339459013"/>
          <c:w val="0.86272219912320292"/>
          <c:h val="0.7359448623355598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4"/>
              <c:layout>
                <c:manualLayout>
                  <c:x val="1.567825359562846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41-4D5C-9B79-A5F87B2F9F15}"/>
                </c:ext>
              </c:extLst>
            </c:dLbl>
            <c:dLbl>
              <c:idx val="5"/>
              <c:layout>
                <c:manualLayout>
                  <c:x val="3.1356507191256915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41-4D5C-9B79-A5F87B2F9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МТЛВ</c:v>
                </c:pt>
                <c:pt idx="1">
                  <c:v>ФМ</c:v>
                </c:pt>
                <c:pt idx="2">
                  <c:v>ІТЗ та МК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3"/>
                <c:pt idx="0">
                  <c:v>2</c:v>
                </c:pt>
                <c:pt idx="1">
                  <c:v>0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1.0974777516939921E-2"/>
                  <c:y val="-1.88389062872699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41-4D5C-9B79-A5F87B2F9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МТЛВ</c:v>
                </c:pt>
                <c:pt idx="1">
                  <c:v>ФМ</c:v>
                </c:pt>
                <c:pt idx="2">
                  <c:v>ІТЗ та МК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3"/>
                <c:pt idx="0">
                  <c:v>18</c:v>
                </c:pt>
                <c:pt idx="1">
                  <c:v>17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МТЛВ</c:v>
                </c:pt>
                <c:pt idx="1">
                  <c:v>ФМ</c:v>
                </c:pt>
                <c:pt idx="2">
                  <c:v>ІТЗ та МК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3"/>
                <c:pt idx="0">
                  <c:v>20</c:v>
                </c:pt>
                <c:pt idx="1">
                  <c:v>17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472784016"/>
        <c:axId val="-472772592"/>
        <c:axId val="-485481280"/>
      </c:bar3DChart>
      <c:catAx>
        <c:axId val="-472784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72772592"/>
        <c:crosses val="autoZero"/>
        <c:auto val="1"/>
        <c:lblAlgn val="ctr"/>
        <c:lblOffset val="100"/>
        <c:noMultiLvlLbl val="0"/>
      </c:catAx>
      <c:valAx>
        <c:axId val="-472772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600"/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72784016"/>
        <c:crosses val="autoZero"/>
        <c:crossBetween val="between"/>
      </c:valAx>
      <c:serAx>
        <c:axId val="-485481280"/>
        <c:scaling>
          <c:orientation val="minMax"/>
        </c:scaling>
        <c:delete val="1"/>
        <c:axPos val="b"/>
        <c:majorTickMark val="out"/>
        <c:minorTickMark val="none"/>
        <c:tickLblPos val="none"/>
        <c:crossAx val="-472772592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7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UA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101E-2"/>
          <c:y val="9.7271976240366056E-2"/>
          <c:w val="0.86272219912320292"/>
          <c:h val="0.7360655017659524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 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4"/>
              <c:layout>
                <c:manualLayout>
                  <c:x val="-1.5678253595629032E-3"/>
                  <c:y val="-3.76778125745400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41-4D5C-9B79-A5F87B2F9F15}"/>
                </c:ext>
              </c:extLst>
            </c:dLbl>
            <c:dLbl>
              <c:idx val="5"/>
              <c:layout>
                <c:manualLayout>
                  <c:x val="3.1356507191256915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41-4D5C-9B79-A5F87B2F9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МТЛВ</c:v>
                </c:pt>
                <c:pt idx="1">
                  <c:v>ФМ</c:v>
                </c:pt>
                <c:pt idx="2">
                  <c:v>ІТЗ та МК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3"/>
                <c:pt idx="0">
                  <c:v>7</c:v>
                </c:pt>
                <c:pt idx="1">
                  <c:v>2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7.0835054941229911E-3"/>
                  <c:y val="-4.10161144885718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82F-4181-A616-2A8DEFACA229}"/>
                </c:ext>
              </c:extLst>
            </c:dLbl>
            <c:dLbl>
              <c:idx val="1"/>
              <c:layout>
                <c:manualLayout>
                  <c:x val="1.5583712087070673E-2"/>
                  <c:y val="-1.23048343465714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2F-4181-A616-2A8DEFACA229}"/>
                </c:ext>
              </c:extLst>
            </c:dLbl>
            <c:dLbl>
              <c:idx val="2"/>
              <c:layout>
                <c:manualLayout>
                  <c:x val="2.1250516482369263E-2"/>
                  <c:y val="-1.4355640070999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2F-4181-A616-2A8DEFACA229}"/>
                </c:ext>
              </c:extLst>
            </c:dLbl>
            <c:dLbl>
              <c:idx val="5"/>
              <c:layout>
                <c:manualLayout>
                  <c:x val="1.0974777516939921E-2"/>
                  <c:y val="-1.88389062872699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41-4D5C-9B79-A5F87B2F9F15}"/>
                </c:ext>
              </c:extLst>
            </c:dLbl>
            <c:dLbl>
              <c:idx val="8"/>
              <c:layout>
                <c:manualLayout>
                  <c:x val="-1.1497253152878124E-16"/>
                  <c:y val="-1.88389062872699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746-4C10-A45F-BA6A4CBE3F25}"/>
                </c:ext>
              </c:extLst>
            </c:dLbl>
            <c:dLbl>
              <c:idx val="9"/>
              <c:layout>
                <c:manualLayout>
                  <c:x val="1.8813904314754149E-2"/>
                  <c:y val="-9.41945314363497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46-4C10-A45F-BA6A4CBE3F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МТЛВ</c:v>
                </c:pt>
                <c:pt idx="1">
                  <c:v>ФМ</c:v>
                </c:pt>
                <c:pt idx="2">
                  <c:v>ІТЗ та МК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3"/>
                <c:pt idx="0">
                  <c:v>12</c:v>
                </c:pt>
                <c:pt idx="1">
                  <c:v>7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МТЛВ</c:v>
                </c:pt>
                <c:pt idx="1">
                  <c:v>ФМ</c:v>
                </c:pt>
                <c:pt idx="2">
                  <c:v>ІТЗ та МК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3"/>
                <c:pt idx="0">
                  <c:v>19</c:v>
                </c:pt>
                <c:pt idx="1">
                  <c:v>9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472786192"/>
        <c:axId val="-472774224"/>
        <c:axId val="-485494384"/>
      </c:bar3DChart>
      <c:catAx>
        <c:axId val="-47278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72774224"/>
        <c:crosses val="autoZero"/>
        <c:auto val="1"/>
        <c:lblAlgn val="ctr"/>
        <c:lblOffset val="100"/>
        <c:noMultiLvlLbl val="0"/>
      </c:catAx>
      <c:valAx>
        <c:axId val="-472774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72786192"/>
        <c:crosses val="autoZero"/>
        <c:crossBetween val="between"/>
      </c:valAx>
      <c:serAx>
        <c:axId val="-485494384"/>
        <c:scaling>
          <c:orientation val="minMax"/>
        </c:scaling>
        <c:delete val="1"/>
        <c:axPos val="b"/>
        <c:majorTickMark val="out"/>
        <c:minorTickMark val="none"/>
        <c:tickLblPos val="none"/>
        <c:crossAx val="-472774224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7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101E-2"/>
          <c:y val="2.5493841271548832E-2"/>
          <c:w val="0.86272219912320292"/>
          <c:h val="0.8542160348196605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4"/>
              <c:layout>
                <c:manualLayout>
                  <c:x val="1.567825359562846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41-4D5C-9B79-A5F87B2F9F15}"/>
                </c:ext>
              </c:extLst>
            </c:dLbl>
            <c:dLbl>
              <c:idx val="5"/>
              <c:layout>
                <c:manualLayout>
                  <c:x val="3.1356507191256915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41-4D5C-9B79-A5F87B2F9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ЕПА</c:v>
                </c:pt>
                <c:pt idx="1">
                  <c:v>ЕПП</c:v>
                </c:pt>
                <c:pt idx="2">
                  <c:v>ЕМ</c:v>
                </c:pt>
                <c:pt idx="3">
                  <c:v>ЕЕА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4"/>
                <c:pt idx="0">
                  <c:v>2</c:v>
                </c:pt>
                <c:pt idx="1">
                  <c:v>5</c:v>
                </c:pt>
                <c:pt idx="2">
                  <c:v>6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1.0974777516939921E-2"/>
                  <c:y val="-1.88389062872699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41-4D5C-9B79-A5F87B2F9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ЕПА</c:v>
                </c:pt>
                <c:pt idx="1">
                  <c:v>ЕПП</c:v>
                </c:pt>
                <c:pt idx="2">
                  <c:v>ЕМ</c:v>
                </c:pt>
                <c:pt idx="3">
                  <c:v>ЕЕА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4"/>
                <c:pt idx="0">
                  <c:v>26</c:v>
                </c:pt>
                <c:pt idx="1">
                  <c:v>14</c:v>
                </c:pt>
                <c:pt idx="2">
                  <c:v>22</c:v>
                </c:pt>
                <c:pt idx="3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ЕПА</c:v>
                </c:pt>
                <c:pt idx="1">
                  <c:v>ЕПП</c:v>
                </c:pt>
                <c:pt idx="2">
                  <c:v>ЕМ</c:v>
                </c:pt>
                <c:pt idx="3">
                  <c:v>ЕЕА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4"/>
                <c:pt idx="0">
                  <c:v>28</c:v>
                </c:pt>
                <c:pt idx="1">
                  <c:v>19</c:v>
                </c:pt>
                <c:pt idx="2">
                  <c:v>28</c:v>
                </c:pt>
                <c:pt idx="3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472773136"/>
        <c:axId val="-472783472"/>
        <c:axId val="-485485648"/>
      </c:bar3DChart>
      <c:catAx>
        <c:axId val="-47277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72783472"/>
        <c:crosses val="autoZero"/>
        <c:auto val="1"/>
        <c:lblAlgn val="ctr"/>
        <c:lblOffset val="100"/>
        <c:noMultiLvlLbl val="0"/>
      </c:catAx>
      <c:valAx>
        <c:axId val="-472783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600"/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72773136"/>
        <c:crosses val="autoZero"/>
        <c:crossBetween val="between"/>
      </c:valAx>
      <c:serAx>
        <c:axId val="-485485648"/>
        <c:scaling>
          <c:orientation val="minMax"/>
        </c:scaling>
        <c:delete val="1"/>
        <c:axPos val="b"/>
        <c:majorTickMark val="out"/>
        <c:minorTickMark val="none"/>
        <c:tickLblPos val="none"/>
        <c:crossAx val="-472783472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7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UA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101E-2"/>
          <c:y val="9.7271976240366056E-2"/>
          <c:w val="0.86272219912320292"/>
          <c:h val="0.7524719475613833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4"/>
              <c:layout>
                <c:manualLayout>
                  <c:x val="-1.5678253595629032E-3"/>
                  <c:y val="-3.76778125745400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41-4D5C-9B79-A5F87B2F9F15}"/>
                </c:ext>
              </c:extLst>
            </c:dLbl>
            <c:dLbl>
              <c:idx val="5"/>
              <c:layout>
                <c:manualLayout>
                  <c:x val="3.1356507191256915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41-4D5C-9B79-A5F87B2F9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ЕПП</c:v>
                </c:pt>
                <c:pt idx="1">
                  <c:v>ЕПА</c:v>
                </c:pt>
                <c:pt idx="2">
                  <c:v>ЕМ</c:v>
                </c:pt>
                <c:pt idx="3">
                  <c:v>ЕЕА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4"/>
                <c:pt idx="0">
                  <c:v>11</c:v>
                </c:pt>
                <c:pt idx="1">
                  <c:v>6</c:v>
                </c:pt>
                <c:pt idx="2">
                  <c:v>13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1.0974777516939921E-2"/>
                  <c:y val="-1.88389062872699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41-4D5C-9B79-A5F87B2F9F15}"/>
                </c:ext>
              </c:extLst>
            </c:dLbl>
            <c:dLbl>
              <c:idx val="8"/>
              <c:layout>
                <c:manualLayout>
                  <c:x val="-1.1497253152878124E-16"/>
                  <c:y val="-1.88389062872699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746-4C10-A45F-BA6A4CBE3F25}"/>
                </c:ext>
              </c:extLst>
            </c:dLbl>
            <c:dLbl>
              <c:idx val="9"/>
              <c:layout>
                <c:manualLayout>
                  <c:x val="1.8813904314754149E-2"/>
                  <c:y val="-9.41945314363497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46-4C10-A45F-BA6A4CBE3F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ЕПП</c:v>
                </c:pt>
                <c:pt idx="1">
                  <c:v>ЕПА</c:v>
                </c:pt>
                <c:pt idx="2">
                  <c:v>ЕМ</c:v>
                </c:pt>
                <c:pt idx="3">
                  <c:v>ЕЕА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4"/>
                <c:pt idx="0">
                  <c:v>18</c:v>
                </c:pt>
                <c:pt idx="1">
                  <c:v>17</c:v>
                </c:pt>
                <c:pt idx="2">
                  <c:v>30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ЕПП</c:v>
                </c:pt>
                <c:pt idx="1">
                  <c:v>ЕПА</c:v>
                </c:pt>
                <c:pt idx="2">
                  <c:v>ЕМ</c:v>
                </c:pt>
                <c:pt idx="3">
                  <c:v>ЕЕА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4"/>
                <c:pt idx="0">
                  <c:v>29</c:v>
                </c:pt>
                <c:pt idx="1">
                  <c:v>23</c:v>
                </c:pt>
                <c:pt idx="2">
                  <c:v>43</c:v>
                </c:pt>
                <c:pt idx="3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472772048"/>
        <c:axId val="-472782928"/>
        <c:axId val="-485485024"/>
      </c:bar3DChart>
      <c:catAx>
        <c:axId val="-47277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72782928"/>
        <c:crosses val="autoZero"/>
        <c:auto val="1"/>
        <c:lblAlgn val="ctr"/>
        <c:lblOffset val="100"/>
        <c:noMultiLvlLbl val="0"/>
      </c:catAx>
      <c:valAx>
        <c:axId val="-472782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72772048"/>
        <c:crosses val="autoZero"/>
        <c:crossBetween val="between"/>
      </c:valAx>
      <c:serAx>
        <c:axId val="-485485024"/>
        <c:scaling>
          <c:orientation val="minMax"/>
        </c:scaling>
        <c:delete val="1"/>
        <c:axPos val="b"/>
        <c:majorTickMark val="out"/>
        <c:minorTickMark val="none"/>
        <c:tickLblPos val="none"/>
        <c:crossAx val="-472782928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7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101E-2"/>
          <c:y val="2.5493841271548832E-2"/>
          <c:w val="0.81212447250851905"/>
          <c:h val="0.7800371139317855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4"/>
              <c:layout>
                <c:manualLayout>
                  <c:x val="1.567825359562846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41-4D5C-9B79-A5F87B2F9F15}"/>
                </c:ext>
              </c:extLst>
            </c:dLbl>
            <c:dLbl>
              <c:idx val="5"/>
              <c:layout>
                <c:manualLayout>
                  <c:x val="3.1356507191256915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41-4D5C-9B79-A5F87B2F9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3"/>
                <c:pt idx="0">
                  <c:v>КМХТ</c:v>
                </c:pt>
                <c:pt idx="1">
                  <c:v>Дзн</c:v>
                </c:pt>
                <c:pt idx="2">
                  <c:v>БВУП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3"/>
                <c:pt idx="0">
                  <c:v>0</c:v>
                </c:pt>
                <c:pt idx="1">
                  <c:v>18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1.0974777516939921E-2"/>
                  <c:y val="-1.88389062872699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41-4D5C-9B79-A5F87B2F9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3"/>
                <c:pt idx="0">
                  <c:v>КМХТ</c:v>
                </c:pt>
                <c:pt idx="1">
                  <c:v>Дзн</c:v>
                </c:pt>
                <c:pt idx="2">
                  <c:v>БВУП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3"/>
                <c:pt idx="0">
                  <c:v>3</c:v>
                </c:pt>
                <c:pt idx="1">
                  <c:v>29</c:v>
                </c:pt>
                <c:pt idx="2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3"/>
                <c:pt idx="0">
                  <c:v>КМХТ</c:v>
                </c:pt>
                <c:pt idx="1">
                  <c:v>Дзн</c:v>
                </c:pt>
                <c:pt idx="2">
                  <c:v>БВУП</c:v>
                </c:pt>
              </c:strCache>
            </c:strRef>
          </c:cat>
          <c:val>
            <c:numRef>
              <c:f>Лист1!$D$2:$D$11</c:f>
              <c:numCache>
                <c:formatCode>General</c:formatCode>
                <c:ptCount val="3"/>
                <c:pt idx="0">
                  <c:v>3</c:v>
                </c:pt>
                <c:pt idx="1">
                  <c:v>47</c:v>
                </c:pt>
                <c:pt idx="2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472780752"/>
        <c:axId val="-472778576"/>
        <c:axId val="-485484400"/>
      </c:bar3DChart>
      <c:catAx>
        <c:axId val="-472780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72778576"/>
        <c:crosses val="autoZero"/>
        <c:auto val="1"/>
        <c:lblAlgn val="ctr"/>
        <c:lblOffset val="100"/>
        <c:noMultiLvlLbl val="0"/>
      </c:catAx>
      <c:valAx>
        <c:axId val="-472778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/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72780752"/>
        <c:crosses val="autoZero"/>
        <c:crossBetween val="between"/>
      </c:valAx>
      <c:serAx>
        <c:axId val="-485484400"/>
        <c:scaling>
          <c:orientation val="minMax"/>
        </c:scaling>
        <c:delete val="1"/>
        <c:axPos val="b"/>
        <c:majorTickMark val="out"/>
        <c:minorTickMark val="none"/>
        <c:tickLblPos val="none"/>
        <c:crossAx val="-472778576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7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UA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101E-2"/>
          <c:y val="9.7271976240366056E-2"/>
          <c:w val="0.86272219912320292"/>
          <c:h val="0.7524719475613833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4"/>
              <c:layout>
                <c:manualLayout>
                  <c:x val="-1.5678253595629032E-3"/>
                  <c:y val="-3.76778125745400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41-4D5C-9B79-A5F87B2F9F15}"/>
                </c:ext>
              </c:extLst>
            </c:dLbl>
            <c:dLbl>
              <c:idx val="5"/>
              <c:layout>
                <c:manualLayout>
                  <c:x val="3.1356507191256915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41-4D5C-9B79-A5F87B2F9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3"/>
                <c:pt idx="0">
                  <c:v>КМХТ</c:v>
                </c:pt>
                <c:pt idx="1">
                  <c:v>Дзн</c:v>
                </c:pt>
                <c:pt idx="2">
                  <c:v>БВУП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3"/>
                <c:pt idx="0">
                  <c:v>1</c:v>
                </c:pt>
                <c:pt idx="1">
                  <c:v>14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1.0974777516939921E-2"/>
                  <c:y val="-1.88389062872699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41-4D5C-9B79-A5F87B2F9F15}"/>
                </c:ext>
              </c:extLst>
            </c:dLbl>
            <c:dLbl>
              <c:idx val="8"/>
              <c:layout>
                <c:manualLayout>
                  <c:x val="-1.1497253152878124E-16"/>
                  <c:y val="-1.88389062872699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746-4C10-A45F-BA6A4CBE3F25}"/>
                </c:ext>
              </c:extLst>
            </c:dLbl>
            <c:dLbl>
              <c:idx val="9"/>
              <c:layout>
                <c:manualLayout>
                  <c:x val="1.8813904314754149E-2"/>
                  <c:y val="-9.41945314363497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46-4C10-A45F-BA6A4CBE3F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3"/>
                <c:pt idx="0">
                  <c:v>КМХТ</c:v>
                </c:pt>
                <c:pt idx="1">
                  <c:v>Дзн</c:v>
                </c:pt>
                <c:pt idx="2">
                  <c:v>БВУП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3"/>
                <c:pt idx="0">
                  <c:v>2</c:v>
                </c:pt>
                <c:pt idx="1">
                  <c:v>16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3"/>
                <c:pt idx="0">
                  <c:v>КМХТ</c:v>
                </c:pt>
                <c:pt idx="1">
                  <c:v>Дзн</c:v>
                </c:pt>
                <c:pt idx="2">
                  <c:v>БВУП</c:v>
                </c:pt>
              </c:strCache>
            </c:strRef>
          </c:cat>
          <c:val>
            <c:numRef>
              <c:f>Лист1!$D$2:$D$11</c:f>
              <c:numCache>
                <c:formatCode>General</c:formatCode>
                <c:ptCount val="3"/>
                <c:pt idx="0">
                  <c:v>3</c:v>
                </c:pt>
                <c:pt idx="1">
                  <c:v>30</c:v>
                </c:pt>
                <c:pt idx="2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472784560"/>
        <c:axId val="-472781840"/>
        <c:axId val="-405402912"/>
      </c:bar3DChart>
      <c:catAx>
        <c:axId val="-47278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72781840"/>
        <c:crosses val="autoZero"/>
        <c:auto val="1"/>
        <c:lblAlgn val="ctr"/>
        <c:lblOffset val="100"/>
        <c:noMultiLvlLbl val="0"/>
      </c:catAx>
      <c:valAx>
        <c:axId val="-47278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72784560"/>
        <c:crosses val="autoZero"/>
        <c:crossBetween val="between"/>
      </c:valAx>
      <c:serAx>
        <c:axId val="-405402912"/>
        <c:scaling>
          <c:orientation val="minMax"/>
        </c:scaling>
        <c:delete val="1"/>
        <c:axPos val="b"/>
        <c:majorTickMark val="out"/>
        <c:minorTickMark val="none"/>
        <c:tickLblPos val="none"/>
        <c:crossAx val="-472781840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7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101E-2"/>
          <c:y val="0.13213567355565137"/>
          <c:w val="0.86272219912320292"/>
          <c:h val="0.6827445529308128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1"/>
              <c:layout>
                <c:manualLayout>
                  <c:x val="1.7246078955191306E-2"/>
                  <c:y val="-7.53556251490797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71-4FCC-877F-4B0E6A52B5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3"/>
                <c:pt idx="0">
                  <c:v>ПЗ</c:v>
                </c:pt>
                <c:pt idx="1">
                  <c:v>КСМ</c:v>
                </c:pt>
                <c:pt idx="2">
                  <c:v>САОМ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3"/>
                <c:pt idx="0">
                  <c:v>58</c:v>
                </c:pt>
                <c:pt idx="1">
                  <c:v>14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3"/>
                <c:pt idx="0">
                  <c:v>ПЗ</c:v>
                </c:pt>
                <c:pt idx="1">
                  <c:v>КСМ</c:v>
                </c:pt>
                <c:pt idx="2">
                  <c:v>САОМ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3"/>
                <c:pt idx="0">
                  <c:v>66</c:v>
                </c:pt>
                <c:pt idx="1">
                  <c:v>15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3"/>
                <c:pt idx="0">
                  <c:v>ПЗ</c:v>
                </c:pt>
                <c:pt idx="1">
                  <c:v>КСМ</c:v>
                </c:pt>
                <c:pt idx="2">
                  <c:v>САОМ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3"/>
                <c:pt idx="0">
                  <c:v>124</c:v>
                </c:pt>
                <c:pt idx="1">
                  <c:v>29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472779120"/>
        <c:axId val="-472775856"/>
        <c:axId val="-405405408"/>
      </c:bar3DChart>
      <c:catAx>
        <c:axId val="-47277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72775856"/>
        <c:crosses val="autoZero"/>
        <c:auto val="1"/>
        <c:lblAlgn val="ctr"/>
        <c:lblOffset val="100"/>
        <c:noMultiLvlLbl val="0"/>
      </c:catAx>
      <c:valAx>
        <c:axId val="-472775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72779120"/>
        <c:crosses val="autoZero"/>
        <c:crossBetween val="between"/>
      </c:valAx>
      <c:serAx>
        <c:axId val="-405405408"/>
        <c:scaling>
          <c:orientation val="minMax"/>
        </c:scaling>
        <c:delete val="1"/>
        <c:axPos val="b"/>
        <c:majorTickMark val="out"/>
        <c:minorTickMark val="none"/>
        <c:tickLblPos val="none"/>
        <c:crossAx val="-472775856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7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101E-2"/>
          <c:y val="0.12280101061567868"/>
          <c:w val="0.86272219912320292"/>
          <c:h val="0.7017204027138769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1"/>
              <c:layout>
                <c:manualLayout>
                  <c:x val="3.1356507191256915E-3"/>
                  <c:y val="-9.41945314363508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71-4FCC-877F-4B0E6A52B5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3"/>
                <c:pt idx="0">
                  <c:v>ПЗ</c:v>
                </c:pt>
                <c:pt idx="1">
                  <c:v>КСМ</c:v>
                </c:pt>
                <c:pt idx="2">
                  <c:v>САОМ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3"/>
                <c:pt idx="0">
                  <c:v>32</c:v>
                </c:pt>
                <c:pt idx="1">
                  <c:v>20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3"/>
                <c:pt idx="0">
                  <c:v>ПЗ</c:v>
                </c:pt>
                <c:pt idx="1">
                  <c:v>КСМ</c:v>
                </c:pt>
                <c:pt idx="2">
                  <c:v>САОМ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3"/>
                <c:pt idx="0">
                  <c:v>48</c:v>
                </c:pt>
                <c:pt idx="1">
                  <c:v>12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3"/>
                <c:pt idx="0">
                  <c:v>ПЗ</c:v>
                </c:pt>
                <c:pt idx="1">
                  <c:v>КСМ</c:v>
                </c:pt>
                <c:pt idx="2">
                  <c:v>САОМ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3"/>
                <c:pt idx="0">
                  <c:v>80</c:v>
                </c:pt>
                <c:pt idx="1">
                  <c:v>32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472401712"/>
        <c:axId val="-472411504"/>
        <c:axId val="-405407904"/>
      </c:bar3DChart>
      <c:catAx>
        <c:axId val="-472401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72411504"/>
        <c:crosses val="autoZero"/>
        <c:auto val="1"/>
        <c:lblAlgn val="ctr"/>
        <c:lblOffset val="100"/>
        <c:noMultiLvlLbl val="0"/>
      </c:catAx>
      <c:valAx>
        <c:axId val="-472411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72401712"/>
        <c:crosses val="autoZero"/>
        <c:crossBetween val="between"/>
      </c:valAx>
      <c:serAx>
        <c:axId val="-405407904"/>
        <c:scaling>
          <c:orientation val="minMax"/>
        </c:scaling>
        <c:delete val="1"/>
        <c:axPos val="b"/>
        <c:majorTickMark val="out"/>
        <c:minorTickMark val="none"/>
        <c:tickLblPos val="none"/>
        <c:crossAx val="-472411504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7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15994573126622"/>
          <c:y val="3.1004419172142472E-2"/>
          <c:w val="0.79666309107890854"/>
          <c:h val="0.779416444591834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9525" cap="flat" cmpd="sng" algn="ctr">
              <a:solidFill>
                <a:schemeClr val="accent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ПЗСО</c:v>
                </c:pt>
                <c:pt idx="1">
                  <c:v>МС</c:v>
                </c:pt>
                <c:pt idx="2">
                  <c:v>2-га вища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490</c:v>
                </c:pt>
                <c:pt idx="1">
                  <c:v>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8A-4D41-8CC3-0E5C94ED1AB0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контракт</c:v>
                </c:pt>
              </c:strCache>
            </c:strRef>
          </c:tx>
          <c:spPr>
            <a:gradFill>
              <a:gsLst>
                <a:gs pos="0">
                  <a:schemeClr val="accent3">
                    <a:tint val="92000"/>
                    <a:satMod val="170000"/>
                  </a:schemeClr>
                </a:gs>
                <a:gs pos="15000">
                  <a:schemeClr val="accent3">
                    <a:tint val="92000"/>
                    <a:shade val="99000"/>
                    <a:satMod val="170000"/>
                  </a:schemeClr>
                </a:gs>
                <a:gs pos="62000">
                  <a:schemeClr val="accent3">
                    <a:tint val="96000"/>
                    <a:shade val="80000"/>
                    <a:satMod val="170000"/>
                  </a:schemeClr>
                </a:gs>
                <a:gs pos="97000">
                  <a:schemeClr val="accent3">
                    <a:tint val="98000"/>
                    <a:shade val="63000"/>
                    <a:satMod val="170000"/>
                  </a:schemeClr>
                </a:gs>
                <a:gs pos="100000">
                  <a:schemeClr val="accent3">
                    <a:shade val="62000"/>
                    <a:satMod val="17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ПЗСО</c:v>
                </c:pt>
                <c:pt idx="1">
                  <c:v>МС</c:v>
                </c:pt>
                <c:pt idx="2">
                  <c:v>2-га вища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446</c:v>
                </c:pt>
                <c:pt idx="1">
                  <c:v>139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33-4BEB-A9D6-E1FB13EDA4B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-642282064"/>
        <c:axId val="-642279888"/>
      </c:barChart>
      <c:catAx>
        <c:axId val="-64228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642279888"/>
        <c:crosses val="autoZero"/>
        <c:auto val="1"/>
        <c:lblAlgn val="ctr"/>
        <c:lblOffset val="100"/>
        <c:noMultiLvlLbl val="0"/>
      </c:catAx>
      <c:valAx>
        <c:axId val="-642279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600" dirty="0"/>
                  <a:t>Кількість місць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642282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709596470544382"/>
          <c:y val="0.92156800072654987"/>
          <c:w val="0.7910970091638807"/>
          <c:h val="5.72610665087183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UA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101E-2"/>
          <c:y val="0.13213567355565137"/>
          <c:w val="0.86272219912320292"/>
          <c:h val="0.6827445529308128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1"/>
              <c:layout>
                <c:manualLayout>
                  <c:x val="1.7246078955191306E-2"/>
                  <c:y val="-7.53556251490797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71-4FCC-877F-4B0E6A52B5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3"/>
                <c:pt idx="0">
                  <c:v>РТТ</c:v>
                </c:pt>
                <c:pt idx="1">
                  <c:v>ІБтаН</c:v>
                </c:pt>
                <c:pt idx="2">
                  <c:v>ІТЕЗ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3"/>
                <c:pt idx="0">
                  <c:v>6</c:v>
                </c:pt>
                <c:pt idx="1">
                  <c:v>28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3"/>
                <c:pt idx="0">
                  <c:v>РТТ</c:v>
                </c:pt>
                <c:pt idx="1">
                  <c:v>ІБтаН</c:v>
                </c:pt>
                <c:pt idx="2">
                  <c:v>ІТЕЗ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3"/>
                <c:pt idx="0">
                  <c:v>25</c:v>
                </c:pt>
                <c:pt idx="1">
                  <c:v>30</c:v>
                </c:pt>
                <c:pt idx="2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3"/>
                <c:pt idx="0">
                  <c:v>РТТ</c:v>
                </c:pt>
                <c:pt idx="1">
                  <c:v>ІБтаН</c:v>
                </c:pt>
                <c:pt idx="2">
                  <c:v>ІТЕЗ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3"/>
                <c:pt idx="0">
                  <c:v>31</c:v>
                </c:pt>
                <c:pt idx="1">
                  <c:v>58</c:v>
                </c:pt>
                <c:pt idx="2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472410416"/>
        <c:axId val="-472409872"/>
        <c:axId val="-405409776"/>
      </c:bar3DChart>
      <c:catAx>
        <c:axId val="-472410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72409872"/>
        <c:crosses val="autoZero"/>
        <c:auto val="1"/>
        <c:lblAlgn val="ctr"/>
        <c:lblOffset val="100"/>
        <c:noMultiLvlLbl val="0"/>
      </c:catAx>
      <c:valAx>
        <c:axId val="-472409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72410416"/>
        <c:crosses val="autoZero"/>
        <c:crossBetween val="between"/>
      </c:valAx>
      <c:serAx>
        <c:axId val="-405409776"/>
        <c:scaling>
          <c:orientation val="minMax"/>
        </c:scaling>
        <c:delete val="1"/>
        <c:axPos val="b"/>
        <c:majorTickMark val="out"/>
        <c:minorTickMark val="none"/>
        <c:tickLblPos val="none"/>
        <c:crossAx val="-472409872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7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101E-2"/>
          <c:y val="0.12280101061567868"/>
          <c:w val="0.86272219912320292"/>
          <c:h val="0.7138838021829000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1"/>
              <c:layout>
                <c:manualLayout>
                  <c:x val="3.1356507191256915E-3"/>
                  <c:y val="-9.41945314363508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71-4FCC-877F-4B0E6A52B5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3"/>
                <c:pt idx="0">
                  <c:v>ІБтаН</c:v>
                </c:pt>
                <c:pt idx="1">
                  <c:v>ІТЕЗ</c:v>
                </c:pt>
                <c:pt idx="2">
                  <c:v>РТТ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3"/>
                <c:pt idx="0">
                  <c:v>25</c:v>
                </c:pt>
                <c:pt idx="1">
                  <c:v>5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3"/>
                <c:pt idx="0">
                  <c:v>ІБтаН</c:v>
                </c:pt>
                <c:pt idx="1">
                  <c:v>ІТЕЗ</c:v>
                </c:pt>
                <c:pt idx="2">
                  <c:v>РТТ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3"/>
                <c:pt idx="0">
                  <c:v>10</c:v>
                </c:pt>
                <c:pt idx="1">
                  <c:v>19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3"/>
                <c:pt idx="0">
                  <c:v>ІБтаН</c:v>
                </c:pt>
                <c:pt idx="1">
                  <c:v>ІТЕЗ</c:v>
                </c:pt>
                <c:pt idx="2">
                  <c:v>РТТ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3"/>
                <c:pt idx="0">
                  <c:v>35</c:v>
                </c:pt>
                <c:pt idx="1">
                  <c:v>24</c:v>
                </c:pt>
                <c:pt idx="2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472407696"/>
        <c:axId val="-472402800"/>
        <c:axId val="-405403536"/>
      </c:bar3DChart>
      <c:catAx>
        <c:axId val="-472407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72402800"/>
        <c:crosses val="autoZero"/>
        <c:auto val="1"/>
        <c:lblAlgn val="ctr"/>
        <c:lblOffset val="100"/>
        <c:noMultiLvlLbl val="0"/>
      </c:catAx>
      <c:valAx>
        <c:axId val="-472402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72407696"/>
        <c:crosses val="autoZero"/>
        <c:crossBetween val="between"/>
      </c:valAx>
      <c:serAx>
        <c:axId val="-405403536"/>
        <c:scaling>
          <c:orientation val="minMax"/>
        </c:scaling>
        <c:delete val="1"/>
        <c:axPos val="b"/>
        <c:majorTickMark val="out"/>
        <c:minorTickMark val="none"/>
        <c:tickLblPos val="none"/>
        <c:crossAx val="-472402800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7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101E-2"/>
          <c:y val="0.11266484439149162"/>
          <c:w val="0.86272219912320292"/>
          <c:h val="0.6895570032448501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Держазамовлення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3.1356507191256915E-3"/>
                  <c:y val="-1.6955015658543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E1-4DE7-8BE6-0E53DC776316}"/>
                </c:ext>
              </c:extLst>
            </c:dLbl>
            <c:dLbl>
              <c:idx val="1"/>
              <c:layout>
                <c:manualLayout>
                  <c:x val="0"/>
                  <c:y val="-1.507112502981595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E1-4DE7-8BE6-0E53DC776316}"/>
                </c:ext>
              </c:extLst>
            </c:dLbl>
            <c:dLbl>
              <c:idx val="2"/>
              <c:layout>
                <c:manualLayout>
                  <c:x val="0"/>
                  <c:y val="-1.50711250298159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E1-4DE7-8BE6-0E53DC776316}"/>
                </c:ext>
              </c:extLst>
            </c:dLbl>
            <c:dLbl>
              <c:idx val="3"/>
              <c:layout>
                <c:manualLayout>
                  <c:x val="4.7034760786884228E-3"/>
                  <c:y val="-1.130334377236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E1-4DE7-8BE6-0E53DC776316}"/>
                </c:ext>
              </c:extLst>
            </c:dLbl>
            <c:dLbl>
              <c:idx val="4"/>
              <c:layout>
                <c:manualLayout>
                  <c:x val="1.0974777516939921E-2"/>
                  <c:y val="-1.318723440108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2E1-4DE7-8BE6-0E53DC776316}"/>
                </c:ext>
              </c:extLst>
            </c:dLbl>
            <c:dLbl>
              <c:idx val="5"/>
              <c:layout>
                <c:manualLayout>
                  <c:x val="-1.567825359562846E-3"/>
                  <c:y val="-1.50711250298159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E1-4DE7-8BE6-0E53DC7763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2"/>
                <c:pt idx="0">
                  <c:v>ІФП</c:v>
                </c:pt>
                <c:pt idx="1">
                  <c:v>ТГРБ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2"/>
                <c:pt idx="0">
                  <c:v>5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CAC1B1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4"/>
              <c:layout>
                <c:manualLayout>
                  <c:x val="4.7034760786884228E-3"/>
                  <c:y val="-2.0722796915996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E1-4DE7-8BE6-0E53DC776316}"/>
                </c:ext>
              </c:extLst>
            </c:dLbl>
            <c:dLbl>
              <c:idx val="5"/>
              <c:layout>
                <c:manualLayout>
                  <c:x val="-1.469728974593692E-2"/>
                  <c:y val="-1.70983556105515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FF-4059-9212-610FC459AD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2"/>
                <c:pt idx="0">
                  <c:v>ІФП</c:v>
                </c:pt>
                <c:pt idx="1">
                  <c:v>ТГРБ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2"/>
                <c:pt idx="0">
                  <c:v>28</c:v>
                </c:pt>
                <c:pt idx="1">
                  <c:v>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cap="none" spc="0" baseline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A3E-4789-821D-BFCA509DC9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2"/>
                <c:pt idx="0">
                  <c:v>ІФП</c:v>
                </c:pt>
                <c:pt idx="1">
                  <c:v>ТГРБ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2"/>
                <c:pt idx="0">
                  <c:v>33</c:v>
                </c:pt>
                <c:pt idx="1">
                  <c:v>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472405520"/>
        <c:axId val="-472413136"/>
        <c:axId val="-405413520"/>
      </c:bar3DChart>
      <c:catAx>
        <c:axId val="-472405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72413136"/>
        <c:crosses val="autoZero"/>
        <c:auto val="1"/>
        <c:lblAlgn val="ctr"/>
        <c:lblOffset val="100"/>
        <c:noMultiLvlLbl val="0"/>
      </c:catAx>
      <c:valAx>
        <c:axId val="-472413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72405520"/>
        <c:crosses val="autoZero"/>
        <c:crossBetween val="between"/>
      </c:valAx>
      <c:serAx>
        <c:axId val="-405413520"/>
        <c:scaling>
          <c:orientation val="minMax"/>
        </c:scaling>
        <c:delete val="1"/>
        <c:axPos val="b"/>
        <c:majorTickMark val="out"/>
        <c:minorTickMark val="none"/>
        <c:tickLblPos val="none"/>
        <c:crossAx val="-472413136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7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101E-2"/>
          <c:y val="0.13496441008470347"/>
          <c:w val="0.79526245571292009"/>
          <c:h val="0.6550940380826151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2.0000562164803747E-2"/>
                  <c:y val="-1.6955012661428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E1-4DE7-8BE6-0E53DC776316}"/>
                </c:ext>
              </c:extLst>
            </c:dLbl>
            <c:dLbl>
              <c:idx val="1"/>
              <c:layout>
                <c:manualLayout>
                  <c:x val="1.4054120092566865E-2"/>
                  <c:y val="-6.96218938636448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E1-4DE7-8BE6-0E53DC776316}"/>
                </c:ext>
              </c:extLst>
            </c:dLbl>
            <c:dLbl>
              <c:idx val="2"/>
              <c:layout>
                <c:manualLayout>
                  <c:x val="1.56782535956284E-2"/>
                  <c:y val="-1.6955015658542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E1-4DE7-8BE6-0E53DC776316}"/>
                </c:ext>
              </c:extLst>
            </c:dLbl>
            <c:dLbl>
              <c:idx val="3"/>
              <c:layout>
                <c:manualLayout>
                  <c:x val="4.7034760786884228E-3"/>
                  <c:y val="-1.130334377236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E1-4DE7-8BE6-0E53DC776316}"/>
                </c:ext>
              </c:extLst>
            </c:dLbl>
            <c:dLbl>
              <c:idx val="4"/>
              <c:layout>
                <c:manualLayout>
                  <c:x val="3.1356507191256915E-3"/>
                  <c:y val="-1.318723440108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2E1-4DE7-8BE6-0E53DC776316}"/>
                </c:ext>
              </c:extLst>
            </c:dLbl>
            <c:dLbl>
              <c:idx val="5"/>
              <c:layout>
                <c:manualLayout>
                  <c:x val="-1.567825359562846E-3"/>
                  <c:y val="-1.50711250298159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E1-4DE7-8BE6-0E53DC7763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2"/>
                <c:pt idx="0">
                  <c:v>ІФП</c:v>
                </c:pt>
                <c:pt idx="1">
                  <c:v>ТГРБ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2"/>
                <c:pt idx="0">
                  <c:v>10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CAC1B1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1.2648708083310181E-2"/>
                  <c:y val="2.02723324483739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C8A-48D6-B534-6B6D9FEEC94F}"/>
                </c:ext>
              </c:extLst>
            </c:dLbl>
            <c:dLbl>
              <c:idx val="1"/>
              <c:layout>
                <c:manualLayout>
                  <c:x val="1.5621984450610063E-2"/>
                  <c:y val="-1.45386144834481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E8E-4601-A3B8-A70AE2F3FAE7}"/>
                </c:ext>
              </c:extLst>
            </c:dLbl>
            <c:dLbl>
              <c:idx val="2"/>
              <c:layout>
                <c:manualLayout>
                  <c:x val="9.8378840647967251E-3"/>
                  <c:y val="2.02723324483743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C4-4826-ACAC-CF9F9EBD09E1}"/>
                </c:ext>
              </c:extLst>
            </c:dLbl>
            <c:dLbl>
              <c:idx val="3"/>
              <c:layout>
                <c:manualLayout>
                  <c:x val="6.2713014382514082E-3"/>
                  <c:y val="-9.41945314363501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E8E-4601-A3B8-A70AE2F3FAE7}"/>
                </c:ext>
              </c:extLst>
            </c:dLbl>
            <c:dLbl>
              <c:idx val="4"/>
              <c:layout>
                <c:manualLayout>
                  <c:x val="1.7352190495076854E-2"/>
                  <c:y val="-1.2613860273507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E1-4DE7-8BE6-0E53DC776316}"/>
                </c:ext>
              </c:extLst>
            </c:dLbl>
            <c:dLbl>
              <c:idx val="5"/>
              <c:layout>
                <c:manualLayout>
                  <c:x val="3.4492157910382494E-2"/>
                  <c:y val="-1.50711250298159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FF-4059-9212-610FC459AD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2"/>
                <c:pt idx="0">
                  <c:v>ІФП</c:v>
                </c:pt>
                <c:pt idx="1">
                  <c:v>ТГРБ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2"/>
                <c:pt idx="0">
                  <c:v>14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1.1243296074053478E-2"/>
                  <c:y val="-2.02723324483743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C8A-48D6-B534-6B6D9FEEC94F}"/>
                </c:ext>
              </c:extLst>
            </c:dLbl>
            <c:dLbl>
              <c:idx val="1"/>
              <c:layout>
                <c:manualLayout>
                  <c:x val="9.8378840647968067E-3"/>
                  <c:y val="-4.05446648967485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C4-4826-ACAC-CF9F9EBD09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2"/>
                <c:pt idx="0">
                  <c:v>ІФП</c:v>
                </c:pt>
                <c:pt idx="1">
                  <c:v>ТГРБ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2"/>
                <c:pt idx="0">
                  <c:v>24</c:v>
                </c:pt>
                <c:pt idx="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472403888"/>
        <c:axId val="-472413680"/>
        <c:axId val="-405414768"/>
      </c:bar3DChart>
      <c:catAx>
        <c:axId val="-472403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72413680"/>
        <c:crosses val="autoZero"/>
        <c:auto val="1"/>
        <c:lblAlgn val="ctr"/>
        <c:lblOffset val="100"/>
        <c:noMultiLvlLbl val="0"/>
      </c:catAx>
      <c:valAx>
        <c:axId val="-472413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72403888"/>
        <c:crosses val="autoZero"/>
        <c:crossBetween val="between"/>
      </c:valAx>
      <c:serAx>
        <c:axId val="-405414768"/>
        <c:scaling>
          <c:orientation val="minMax"/>
        </c:scaling>
        <c:delete val="1"/>
        <c:axPos val="b"/>
        <c:majorTickMark val="out"/>
        <c:minorTickMark val="none"/>
        <c:tickLblPos val="none"/>
        <c:crossAx val="-472413680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7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101E-2"/>
          <c:y val="7.5739988021765139E-2"/>
          <c:w val="0.86272219912320292"/>
          <c:h val="0.7686190997935110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Лист1!$A$2:$A$15</c:f>
              <c:strCache>
                <c:ptCount val="5"/>
                <c:pt idx="0">
                  <c:v>МА</c:v>
                </c:pt>
                <c:pt idx="1">
                  <c:v>ОФ</c:v>
                </c:pt>
                <c:pt idx="2">
                  <c:v>МтаЛ</c:v>
                </c:pt>
                <c:pt idx="3">
                  <c:v>БтаУ</c:v>
                </c:pt>
                <c:pt idx="4">
                  <c:v>ЕМС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5"/>
                <c:pt idx="0">
                  <c:v>5</c:v>
                </c:pt>
                <c:pt idx="1">
                  <c:v>5</c:v>
                </c:pt>
                <c:pt idx="2">
                  <c:v>10</c:v>
                </c:pt>
                <c:pt idx="3">
                  <c:v>6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CAC1B1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-3.1356507191256915E-3"/>
                  <c:y val="-7.53556251490797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FF-4059-9212-610FC459AD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Лист1!$A$2:$A$15</c:f>
              <c:strCache>
                <c:ptCount val="5"/>
                <c:pt idx="0">
                  <c:v>МА</c:v>
                </c:pt>
                <c:pt idx="1">
                  <c:v>ОФ</c:v>
                </c:pt>
                <c:pt idx="2">
                  <c:v>МтаЛ</c:v>
                </c:pt>
                <c:pt idx="3">
                  <c:v>БтаУ</c:v>
                </c:pt>
                <c:pt idx="4">
                  <c:v>ЕМС</c:v>
                </c:pt>
              </c:strCache>
            </c:strRef>
          </c:cat>
          <c:val>
            <c:numRef>
              <c:f>Лист1!$C$2:$C$15</c:f>
              <c:numCache>
                <c:formatCode>General</c:formatCode>
                <c:ptCount val="5"/>
                <c:pt idx="0">
                  <c:v>42</c:v>
                </c:pt>
                <c:pt idx="1">
                  <c:v>38</c:v>
                </c:pt>
                <c:pt idx="2">
                  <c:v>23</c:v>
                </c:pt>
                <c:pt idx="3">
                  <c:v>46</c:v>
                </c:pt>
                <c:pt idx="4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Лист1!$A$2:$A$15</c:f>
              <c:strCache>
                <c:ptCount val="5"/>
                <c:pt idx="0">
                  <c:v>МА</c:v>
                </c:pt>
                <c:pt idx="1">
                  <c:v>ОФ</c:v>
                </c:pt>
                <c:pt idx="2">
                  <c:v>МтаЛ</c:v>
                </c:pt>
                <c:pt idx="3">
                  <c:v>БтаУ</c:v>
                </c:pt>
                <c:pt idx="4">
                  <c:v>ЕМС</c:v>
                </c:pt>
              </c:strCache>
            </c:strRef>
          </c:cat>
          <c:val>
            <c:numRef>
              <c:f>Лист1!$D$2:$D$15</c:f>
              <c:numCache>
                <c:formatCode>General</c:formatCode>
                <c:ptCount val="5"/>
                <c:pt idx="0">
                  <c:v>47</c:v>
                </c:pt>
                <c:pt idx="1">
                  <c:v>43</c:v>
                </c:pt>
                <c:pt idx="2">
                  <c:v>33</c:v>
                </c:pt>
                <c:pt idx="3">
                  <c:v>52</c:v>
                </c:pt>
                <c:pt idx="4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409252304"/>
        <c:axId val="-409252848"/>
        <c:axId val="-405415392"/>
      </c:bar3DChart>
      <c:catAx>
        <c:axId val="-409252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09252848"/>
        <c:crosses val="autoZero"/>
        <c:auto val="1"/>
        <c:lblAlgn val="ctr"/>
        <c:lblOffset val="100"/>
        <c:noMultiLvlLbl val="0"/>
      </c:catAx>
      <c:valAx>
        <c:axId val="-40925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1.2152392351425172E-2"/>
              <c:y val="0.240948483374134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09252304"/>
        <c:crosses val="autoZero"/>
        <c:crossBetween val="between"/>
      </c:valAx>
      <c:serAx>
        <c:axId val="-405415392"/>
        <c:scaling>
          <c:orientation val="minMax"/>
        </c:scaling>
        <c:delete val="1"/>
        <c:axPos val="b"/>
        <c:majorTickMark val="out"/>
        <c:minorTickMark val="none"/>
        <c:tickLblPos val="none"/>
        <c:crossAx val="-409252848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7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101E-2"/>
          <c:y val="7.5739988021765139E-2"/>
          <c:w val="0.86272219912320292"/>
          <c:h val="0.7686190997935110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Лист1!$A$2:$A$15</c:f>
              <c:strCache>
                <c:ptCount val="5"/>
                <c:pt idx="0">
                  <c:v>МА</c:v>
                </c:pt>
                <c:pt idx="1">
                  <c:v>ОФ</c:v>
                </c:pt>
                <c:pt idx="2">
                  <c:v>МтаЛ</c:v>
                </c:pt>
                <c:pt idx="3">
                  <c:v>БтаУ</c:v>
                </c:pt>
                <c:pt idx="4">
                  <c:v>ЕМС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5"/>
                <c:pt idx="0">
                  <c:v>6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CAC1B1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-3.1356507191256915E-3"/>
                  <c:y val="-7.53556251490797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FF-4059-9212-610FC459AD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Лист1!$A$2:$A$15</c:f>
              <c:strCache>
                <c:ptCount val="5"/>
                <c:pt idx="0">
                  <c:v>МА</c:v>
                </c:pt>
                <c:pt idx="1">
                  <c:v>ОФ</c:v>
                </c:pt>
                <c:pt idx="2">
                  <c:v>МтаЛ</c:v>
                </c:pt>
                <c:pt idx="3">
                  <c:v>БтаУ</c:v>
                </c:pt>
                <c:pt idx="4">
                  <c:v>ЕМС</c:v>
                </c:pt>
              </c:strCache>
            </c:strRef>
          </c:cat>
          <c:val>
            <c:numRef>
              <c:f>Лист1!$C$2:$C$15</c:f>
              <c:numCache>
                <c:formatCode>General</c:formatCode>
                <c:ptCount val="5"/>
                <c:pt idx="0">
                  <c:v>41</c:v>
                </c:pt>
                <c:pt idx="1">
                  <c:v>16</c:v>
                </c:pt>
                <c:pt idx="2">
                  <c:v>20</c:v>
                </c:pt>
                <c:pt idx="3">
                  <c:v>46</c:v>
                </c:pt>
                <c:pt idx="4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Лист1!$A$2:$A$15</c:f>
              <c:strCache>
                <c:ptCount val="5"/>
                <c:pt idx="0">
                  <c:v>МА</c:v>
                </c:pt>
                <c:pt idx="1">
                  <c:v>ОФ</c:v>
                </c:pt>
                <c:pt idx="2">
                  <c:v>МтаЛ</c:v>
                </c:pt>
                <c:pt idx="3">
                  <c:v>БтаУ</c:v>
                </c:pt>
                <c:pt idx="4">
                  <c:v>ЕМС</c:v>
                </c:pt>
              </c:strCache>
            </c:strRef>
          </c:cat>
          <c:val>
            <c:numRef>
              <c:f>Лист1!$D$2:$D$15</c:f>
              <c:numCache>
                <c:formatCode>General</c:formatCode>
                <c:ptCount val="5"/>
                <c:pt idx="0">
                  <c:v>47</c:v>
                </c:pt>
                <c:pt idx="1">
                  <c:v>16</c:v>
                </c:pt>
                <c:pt idx="2">
                  <c:v>21</c:v>
                </c:pt>
                <c:pt idx="3">
                  <c:v>48</c:v>
                </c:pt>
                <c:pt idx="4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409252304"/>
        <c:axId val="-409252848"/>
        <c:axId val="-405415392"/>
      </c:bar3DChart>
      <c:catAx>
        <c:axId val="-409252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09252848"/>
        <c:crosses val="autoZero"/>
        <c:auto val="1"/>
        <c:lblAlgn val="ctr"/>
        <c:lblOffset val="100"/>
        <c:noMultiLvlLbl val="0"/>
      </c:catAx>
      <c:valAx>
        <c:axId val="-40925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1.2152392351425172E-2"/>
              <c:y val="0.240948483374134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09252304"/>
        <c:crosses val="autoZero"/>
        <c:crossBetween val="between"/>
      </c:valAx>
      <c:serAx>
        <c:axId val="-405415392"/>
        <c:scaling>
          <c:orientation val="minMax"/>
        </c:scaling>
        <c:delete val="1"/>
        <c:axPos val="b"/>
        <c:majorTickMark val="out"/>
        <c:minorTickMark val="none"/>
        <c:tickLblPos val="none"/>
        <c:crossAx val="-409252848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7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101E-2"/>
          <c:y val="0.10658314465697966"/>
          <c:w val="0.86272219912320292"/>
          <c:h val="0.7361833678761104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CAC1B1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КАТП, КЦМП</c:v>
                </c:pt>
                <c:pt idx="1">
                  <c:v>ЗПН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2"/>
                <c:pt idx="0">
                  <c:v>5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-3.1356507191256915E-3"/>
                  <c:y val="-7.53556251490797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FF-4059-9212-610FC459AD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КАТП, КЦМП</c:v>
                </c:pt>
                <c:pt idx="1">
                  <c:v>ЗПН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2"/>
                <c:pt idx="0">
                  <c:v>100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5.5938560960698538E-3"/>
                  <c:y val="-2.02723324483743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C2A-4401-AC55-A18EA68D44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КАТП, КЦМП</c:v>
                </c:pt>
                <c:pt idx="1">
                  <c:v>ЗПН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2"/>
                <c:pt idx="0">
                  <c:v>105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409238704"/>
        <c:axId val="-409238160"/>
        <c:axId val="-405406032"/>
      </c:bar3DChart>
      <c:catAx>
        <c:axId val="-409238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09238160"/>
        <c:crosses val="autoZero"/>
        <c:auto val="1"/>
        <c:lblAlgn val="ctr"/>
        <c:lblOffset val="100"/>
        <c:noMultiLvlLbl val="0"/>
      </c:catAx>
      <c:valAx>
        <c:axId val="-409238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09238704"/>
        <c:crosses val="autoZero"/>
        <c:crossBetween val="between"/>
      </c:valAx>
      <c:serAx>
        <c:axId val="-405406032"/>
        <c:scaling>
          <c:orientation val="minMax"/>
        </c:scaling>
        <c:delete val="1"/>
        <c:axPos val="b"/>
        <c:majorTickMark val="out"/>
        <c:minorTickMark val="none"/>
        <c:tickLblPos val="none"/>
        <c:crossAx val="-409238160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7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101E-2"/>
          <c:y val="0.10006678695981439"/>
          <c:w val="0.86272219912320292"/>
          <c:h val="0.744292300855460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CAC1B1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КАТП, КЦМП</c:v>
                </c:pt>
                <c:pt idx="1">
                  <c:v>ЗПН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-3.1356507191256915E-3"/>
                  <c:y val="-7.53556251490797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FF-4059-9212-610FC459AD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КАТП, КЦМП</c:v>
                </c:pt>
                <c:pt idx="1">
                  <c:v>ЗПН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2"/>
                <c:pt idx="0">
                  <c:v>105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КАТП, КЦМП</c:v>
                </c:pt>
                <c:pt idx="1">
                  <c:v>ЗПН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2"/>
                <c:pt idx="0">
                  <c:v>106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409250672"/>
        <c:axId val="-409250128"/>
        <c:axId val="-405417264"/>
      </c:bar3DChart>
      <c:catAx>
        <c:axId val="-409250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09250128"/>
        <c:crosses val="autoZero"/>
        <c:auto val="1"/>
        <c:lblAlgn val="ctr"/>
        <c:lblOffset val="100"/>
        <c:noMultiLvlLbl val="0"/>
      </c:catAx>
      <c:valAx>
        <c:axId val="-409250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1.2152392351425172E-2"/>
              <c:y val="0.240948483374134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09250672"/>
        <c:crosses val="autoZero"/>
        <c:crossBetween val="between"/>
      </c:valAx>
      <c:serAx>
        <c:axId val="-405417264"/>
        <c:scaling>
          <c:orientation val="minMax"/>
        </c:scaling>
        <c:delete val="1"/>
        <c:axPos val="b"/>
        <c:majorTickMark val="out"/>
        <c:minorTickMark val="none"/>
        <c:tickLblPos val="none"/>
        <c:crossAx val="-409250128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7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101E-2"/>
          <c:y val="0.10658314465697966"/>
          <c:w val="0.86272219912320292"/>
          <c:h val="0.7361833678761104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CAC1B1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3"/>
                <c:pt idx="0">
                  <c:v>СР</c:v>
                </c:pt>
                <c:pt idx="1">
                  <c:v>Жрнл</c:v>
                </c:pt>
                <c:pt idx="2">
                  <c:v>Псхилогії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3"/>
                <c:pt idx="0">
                  <c:v>8</c:v>
                </c:pt>
                <c:pt idx="1">
                  <c:v>2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-3.1356507191256915E-3"/>
                  <c:y val="-7.53556251490797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FF-4059-9212-610FC459AD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3"/>
                <c:pt idx="0">
                  <c:v>СР</c:v>
                </c:pt>
                <c:pt idx="1">
                  <c:v>Жрнл</c:v>
                </c:pt>
                <c:pt idx="2">
                  <c:v>Псхилогії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3"/>
                <c:pt idx="0">
                  <c:v>6</c:v>
                </c:pt>
                <c:pt idx="1">
                  <c:v>2</c:v>
                </c:pt>
                <c:pt idx="2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3"/>
                <c:pt idx="0">
                  <c:v>СР</c:v>
                </c:pt>
                <c:pt idx="1">
                  <c:v>Жрнл</c:v>
                </c:pt>
                <c:pt idx="2">
                  <c:v>Псхилогії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3"/>
                <c:pt idx="0">
                  <c:v>14</c:v>
                </c:pt>
                <c:pt idx="1">
                  <c:v>4</c:v>
                </c:pt>
                <c:pt idx="2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409247952"/>
        <c:axId val="-409249584"/>
        <c:axId val="-405416016"/>
      </c:bar3DChart>
      <c:catAx>
        <c:axId val="-40924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09249584"/>
        <c:crosses val="autoZero"/>
        <c:auto val="1"/>
        <c:lblAlgn val="ctr"/>
        <c:lblOffset val="100"/>
        <c:noMultiLvlLbl val="0"/>
      </c:catAx>
      <c:valAx>
        <c:axId val="-409249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09247952"/>
        <c:crosses val="autoZero"/>
        <c:crossBetween val="between"/>
      </c:valAx>
      <c:serAx>
        <c:axId val="-405416016"/>
        <c:scaling>
          <c:orientation val="minMax"/>
        </c:scaling>
        <c:delete val="1"/>
        <c:axPos val="b"/>
        <c:majorTickMark val="out"/>
        <c:minorTickMark val="none"/>
        <c:tickLblPos val="none"/>
        <c:crossAx val="-409249584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7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101E-2"/>
          <c:y val="7.5739988021765139E-2"/>
          <c:w val="0.86272219912320292"/>
          <c:h val="0.7564557003244858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CAC1B1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3"/>
                <c:pt idx="0">
                  <c:v>Жрнл</c:v>
                </c:pt>
                <c:pt idx="1">
                  <c:v>СР</c:v>
                </c:pt>
                <c:pt idx="2">
                  <c:v>Психології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3"/>
                <c:pt idx="0">
                  <c:v>1</c:v>
                </c:pt>
                <c:pt idx="1">
                  <c:v>9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-3.1356507191256915E-3"/>
                  <c:y val="-7.53556251490797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FF-4059-9212-610FC459AD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3"/>
                <c:pt idx="0">
                  <c:v>Жрнл</c:v>
                </c:pt>
                <c:pt idx="1">
                  <c:v>СР</c:v>
                </c:pt>
                <c:pt idx="2">
                  <c:v>Психології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3"/>
                <c:pt idx="0">
                  <c:v>10</c:v>
                </c:pt>
                <c:pt idx="1">
                  <c:v>15</c:v>
                </c:pt>
                <c:pt idx="2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3"/>
                <c:pt idx="0">
                  <c:v>Жрнл</c:v>
                </c:pt>
                <c:pt idx="1">
                  <c:v>СР</c:v>
                </c:pt>
                <c:pt idx="2">
                  <c:v>Психології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3"/>
                <c:pt idx="0">
                  <c:v>11</c:v>
                </c:pt>
                <c:pt idx="1">
                  <c:v>24</c:v>
                </c:pt>
                <c:pt idx="2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409247408"/>
        <c:axId val="-409239792"/>
        <c:axId val="-405408528"/>
      </c:bar3DChart>
      <c:catAx>
        <c:axId val="-40924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09239792"/>
        <c:crosses val="autoZero"/>
        <c:auto val="1"/>
        <c:lblAlgn val="ctr"/>
        <c:lblOffset val="100"/>
        <c:noMultiLvlLbl val="0"/>
      </c:catAx>
      <c:valAx>
        <c:axId val="-409239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1.2152392351425172E-2"/>
              <c:y val="0.240948483374134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09247408"/>
        <c:crosses val="autoZero"/>
        <c:crossBetween val="between"/>
      </c:valAx>
      <c:serAx>
        <c:axId val="-405408528"/>
        <c:scaling>
          <c:orientation val="minMax"/>
        </c:scaling>
        <c:delete val="1"/>
        <c:axPos val="b"/>
        <c:majorTickMark val="out"/>
        <c:minorTickMark val="none"/>
        <c:tickLblPos val="none"/>
        <c:crossAx val="-409239792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7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Контракт</c:v>
                </c:pt>
              </c:strCache>
            </c:strRef>
          </c:tx>
          <c:spPr>
            <a:gradFill>
              <a:gsLst>
                <a:gs pos="0">
                  <a:schemeClr val="accent3">
                    <a:tint val="92000"/>
                    <a:satMod val="170000"/>
                  </a:schemeClr>
                </a:gs>
                <a:gs pos="15000">
                  <a:schemeClr val="accent3">
                    <a:tint val="92000"/>
                    <a:shade val="99000"/>
                    <a:satMod val="170000"/>
                  </a:schemeClr>
                </a:gs>
                <a:gs pos="62000">
                  <a:schemeClr val="accent3">
                    <a:tint val="96000"/>
                    <a:shade val="80000"/>
                    <a:satMod val="170000"/>
                  </a:schemeClr>
                </a:gs>
                <a:gs pos="97000">
                  <a:schemeClr val="accent3">
                    <a:tint val="98000"/>
                    <a:shade val="63000"/>
                    <a:satMod val="170000"/>
                  </a:schemeClr>
                </a:gs>
                <a:gs pos="100000">
                  <a:schemeClr val="accent3">
                    <a:shade val="62000"/>
                    <a:satMod val="170000"/>
                  </a:schemeClr>
                </a:gs>
              </a:gsLst>
              <a:path path="circle">
                <a:fillToRect l="100000" t="100000" r="100000" b="100000"/>
              </a:path>
            </a:gradFill>
            <a:ln w="9525" cap="flat" cmpd="sng" algn="ctr">
              <a:solidFill>
                <a:schemeClr val="accent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F13-40EB-AC5D-475D0B7C417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F13-40EB-AC5D-475D0B7C417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F13-40EB-AC5D-475D0B7C417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ПЗСО</c:v>
                </c:pt>
                <c:pt idx="1">
                  <c:v>МС</c:v>
                </c:pt>
                <c:pt idx="2">
                  <c:v>2-га вища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85</c:v>
                </c:pt>
                <c:pt idx="1">
                  <c:v>52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8A-4D41-8CC3-0E5C94ED1AB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-569988288"/>
        <c:axId val="-569991008"/>
      </c:barChart>
      <c:catAx>
        <c:axId val="-5699882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-569991008"/>
        <c:crosses val="autoZero"/>
        <c:auto val="1"/>
        <c:lblAlgn val="ctr"/>
        <c:lblOffset val="100"/>
        <c:noMultiLvlLbl val="0"/>
      </c:catAx>
      <c:valAx>
        <c:axId val="-56999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569988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446214684854853"/>
          <c:y val="0.92396362525375952"/>
          <c:w val="0.75107570630290421"/>
          <c:h val="5.46582787097729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UA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101E-2"/>
          <c:y val="0.10658314465697966"/>
          <c:w val="0.86272219912320292"/>
          <c:h val="0.7361833678761104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CAC1B1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Лист1!$A$6:$A$13</c:f>
              <c:strCache>
                <c:ptCount val="4"/>
                <c:pt idx="0">
                  <c:v>УФКС</c:v>
                </c:pt>
                <c:pt idx="1">
                  <c:v>ФТЕ</c:v>
                </c:pt>
                <c:pt idx="2">
                  <c:v>СО</c:v>
                </c:pt>
                <c:pt idx="3">
                  <c:v>ФКОНВС</c:v>
                </c:pt>
              </c:strCache>
            </c:strRef>
          </c:cat>
          <c:val>
            <c:numRef>
              <c:f>Лист1!$B$6:$B$13</c:f>
              <c:numCache>
                <c:formatCode>General</c:formatCode>
                <c:ptCount val="4"/>
                <c:pt idx="0">
                  <c:v>5</c:v>
                </c:pt>
                <c:pt idx="1">
                  <c:v>27</c:v>
                </c:pt>
                <c:pt idx="2">
                  <c:v>1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-3.1356507191256915E-3"/>
                  <c:y val="-7.53556251490797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FF-4059-9212-610FC459AD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Лист1!$A$6:$A$13</c:f>
              <c:strCache>
                <c:ptCount val="4"/>
                <c:pt idx="0">
                  <c:v>УФКС</c:v>
                </c:pt>
                <c:pt idx="1">
                  <c:v>ФТЕ</c:v>
                </c:pt>
                <c:pt idx="2">
                  <c:v>СО</c:v>
                </c:pt>
                <c:pt idx="3">
                  <c:v>ФКОНВС</c:v>
                </c:pt>
              </c:strCache>
            </c:strRef>
          </c:cat>
          <c:val>
            <c:numRef>
              <c:f>Лист1!$C$6:$C$13</c:f>
              <c:numCache>
                <c:formatCode>General</c:formatCode>
                <c:ptCount val="4"/>
                <c:pt idx="0">
                  <c:v>24</c:v>
                </c:pt>
                <c:pt idx="1">
                  <c:v>25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Лист1!$A$6:$A$13</c:f>
              <c:strCache>
                <c:ptCount val="4"/>
                <c:pt idx="0">
                  <c:v>УФКС</c:v>
                </c:pt>
                <c:pt idx="1">
                  <c:v>ФТЕ</c:v>
                </c:pt>
                <c:pt idx="2">
                  <c:v>СО</c:v>
                </c:pt>
                <c:pt idx="3">
                  <c:v>ФКОНВС</c:v>
                </c:pt>
              </c:strCache>
            </c:strRef>
          </c:cat>
          <c:val>
            <c:numRef>
              <c:f>Лист1!$D$6:$D$13</c:f>
              <c:numCache>
                <c:formatCode>General</c:formatCode>
                <c:ptCount val="4"/>
                <c:pt idx="0">
                  <c:v>29</c:v>
                </c:pt>
                <c:pt idx="1">
                  <c:v>52</c:v>
                </c:pt>
                <c:pt idx="2">
                  <c:v>4</c:v>
                </c:pt>
                <c:pt idx="3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409239248"/>
        <c:axId val="-409244144"/>
        <c:axId val="-405416640"/>
      </c:bar3DChart>
      <c:catAx>
        <c:axId val="-409239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09244144"/>
        <c:crosses val="autoZero"/>
        <c:auto val="1"/>
        <c:lblAlgn val="ctr"/>
        <c:lblOffset val="100"/>
        <c:noMultiLvlLbl val="0"/>
      </c:catAx>
      <c:valAx>
        <c:axId val="-409244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09239248"/>
        <c:crosses val="autoZero"/>
        <c:crossBetween val="between"/>
      </c:valAx>
      <c:serAx>
        <c:axId val="-405416640"/>
        <c:scaling>
          <c:orientation val="minMax"/>
        </c:scaling>
        <c:delete val="1"/>
        <c:axPos val="b"/>
        <c:majorTickMark val="out"/>
        <c:minorTickMark val="none"/>
        <c:tickLblPos val="none"/>
        <c:crossAx val="-409244144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7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101E-2"/>
          <c:y val="7.7767221266602612E-2"/>
          <c:w val="0.86272219912320292"/>
          <c:h val="0.7422650676106230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CAC1B1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УФКС</c:v>
                </c:pt>
                <c:pt idx="1">
                  <c:v>СО</c:v>
                </c:pt>
                <c:pt idx="2">
                  <c:v>ФТЕ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3"/>
                <c:pt idx="0">
                  <c:v>21</c:v>
                </c:pt>
                <c:pt idx="1">
                  <c:v>0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-3.1356507191256915E-3"/>
                  <c:y val="-7.53556251490797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FF-4059-9212-610FC459AD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УФКС</c:v>
                </c:pt>
                <c:pt idx="1">
                  <c:v>СО</c:v>
                </c:pt>
                <c:pt idx="2">
                  <c:v>ФТЕ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3"/>
                <c:pt idx="0">
                  <c:v>65</c:v>
                </c:pt>
                <c:pt idx="1">
                  <c:v>7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УФКС</c:v>
                </c:pt>
                <c:pt idx="1">
                  <c:v>СО</c:v>
                </c:pt>
                <c:pt idx="2">
                  <c:v>ФТЕ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3"/>
                <c:pt idx="0">
                  <c:v>86</c:v>
                </c:pt>
                <c:pt idx="1">
                  <c:v>7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409243056"/>
        <c:axId val="-405848080"/>
        <c:axId val="-405402288"/>
      </c:bar3DChart>
      <c:catAx>
        <c:axId val="-409243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05848080"/>
        <c:crosses val="autoZero"/>
        <c:auto val="1"/>
        <c:lblAlgn val="ctr"/>
        <c:lblOffset val="100"/>
        <c:noMultiLvlLbl val="0"/>
      </c:catAx>
      <c:valAx>
        <c:axId val="-405848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1.2152392351425172E-2"/>
              <c:y val="0.240948483374134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09243056"/>
        <c:crosses val="autoZero"/>
        <c:crossBetween val="between"/>
      </c:valAx>
      <c:serAx>
        <c:axId val="-405402288"/>
        <c:scaling>
          <c:orientation val="minMax"/>
        </c:scaling>
        <c:delete val="1"/>
        <c:axPos val="b"/>
        <c:majorTickMark val="out"/>
        <c:minorTickMark val="none"/>
        <c:tickLblPos val="none"/>
        <c:crossAx val="-405848080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7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accent3">
            <a:lumMod val="40000"/>
            <a:lumOff val="60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accent3">
            <a:lumMod val="40000"/>
            <a:lumOff val="60000"/>
          </a:schemeClr>
        </a:soli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1684906113185644E-2"/>
          <c:y val="2.2498400918033255E-2"/>
          <c:w val="0.92479771349337492"/>
          <c:h val="0.77660305742098956"/>
        </c:manualLayout>
      </c:layout>
      <c:bar3DChart>
        <c:barDir val="col"/>
        <c:grouping val="standar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Заочна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9.4069521573770746E-3"/>
                  <c:y val="4.5213375089447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CA7-41CF-B5BC-5D9B9AE1DF15}"/>
                </c:ext>
              </c:extLst>
            </c:dLbl>
            <c:dLbl>
              <c:idx val="1"/>
              <c:layout>
                <c:manualLayout>
                  <c:x val="9.4069521573770746E-3"/>
                  <c:y val="4.1445593831993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CA7-41CF-B5BC-5D9B9AE1DF15}"/>
                </c:ext>
              </c:extLst>
            </c:dLbl>
            <c:dLbl>
              <c:idx val="2"/>
              <c:layout>
                <c:manualLayout>
                  <c:x val="1.0974777516939867E-2"/>
                  <c:y val="5.2748937604355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CA7-41CF-B5BC-5D9B9AE1DF15}"/>
                </c:ext>
              </c:extLst>
            </c:dLbl>
            <c:dLbl>
              <c:idx val="3"/>
              <c:layout>
                <c:manualLayout>
                  <c:x val="1.4110428236065549E-2"/>
                  <c:y val="4.898115634690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CA7-41CF-B5BC-5D9B9AE1DF15}"/>
                </c:ext>
              </c:extLst>
            </c:dLbl>
            <c:dLbl>
              <c:idx val="4"/>
              <c:layout>
                <c:manualLayout>
                  <c:x val="4.7034760786884228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CA7-41CF-B5BC-5D9B9AE1DF15}"/>
                </c:ext>
              </c:extLst>
            </c:dLbl>
            <c:dLbl>
              <c:idx val="5"/>
              <c:layout>
                <c:manualLayout>
                  <c:x val="-6.2713014382514082E-3"/>
                  <c:y val="5.46328282330827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cap="none" spc="0" baseline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7557194762920118E-2"/>
                      <c:h val="2.99256768062505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0CA7-41CF-B5BC-5D9B9AE1DF15}"/>
                </c:ext>
              </c:extLst>
            </c:dLbl>
            <c:dLbl>
              <c:idx val="6"/>
              <c:layout>
                <c:manualLayout>
                  <c:x val="1.2542602876502652E-2"/>
                  <c:y val="4.898115634690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CA7-41CF-B5BC-5D9B9AE1D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БМК</c:v>
                </c:pt>
                <c:pt idx="1">
                  <c:v>ТМК</c:v>
                </c:pt>
                <c:pt idx="2">
                  <c:v>ЗФККТ</c:v>
                </c:pt>
                <c:pt idx="3">
                  <c:v>ЗГК</c:v>
                </c:pt>
                <c:pt idx="4">
                  <c:v>ЗЕТК</c:v>
                </c:pt>
                <c:pt idx="5">
                  <c:v>Авіаційний коледж</c:v>
                </c:pt>
                <c:pt idx="6">
                  <c:v>ЗБК</c:v>
                </c:pt>
                <c:pt idx="7">
                  <c:v>Гідро коледж</c:v>
                </c:pt>
                <c:pt idx="8">
                  <c:v>Металург коледж</c:v>
                </c:pt>
                <c:pt idx="9">
                  <c:v>Інші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7</c:v>
                </c:pt>
                <c:pt idx="4">
                  <c:v>6</c:v>
                </c:pt>
                <c:pt idx="5">
                  <c:v>3</c:v>
                </c:pt>
                <c:pt idx="6">
                  <c:v>3</c:v>
                </c:pt>
                <c:pt idx="7">
                  <c:v>0</c:v>
                </c:pt>
                <c:pt idx="8">
                  <c:v>2</c:v>
                </c:pt>
                <c:pt idx="9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Денна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-3.1356507191257206E-3"/>
                  <c:y val="4.3329484460720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CA7-41CF-B5BC-5D9B9AE1DF15}"/>
                </c:ext>
              </c:extLst>
            </c:dLbl>
            <c:dLbl>
              <c:idx val="1"/>
              <c:layout>
                <c:manualLayout>
                  <c:x val="6.2713014382514082E-3"/>
                  <c:y val="4.5213375089447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CA7-41CF-B5BC-5D9B9AE1DF15}"/>
                </c:ext>
              </c:extLst>
            </c:dLbl>
            <c:dLbl>
              <c:idx val="2"/>
              <c:layout>
                <c:manualLayout>
                  <c:x val="1.567825359562846E-3"/>
                  <c:y val="4.898115634690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A7-41CF-B5BC-5D9B9AE1DF15}"/>
                </c:ext>
              </c:extLst>
            </c:dLbl>
            <c:dLbl>
              <c:idx val="3"/>
              <c:layout>
                <c:manualLayout>
                  <c:x val="-3.1356507191256915E-3"/>
                  <c:y val="4.3329484460720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CA7-41CF-B5BC-5D9B9AE1DF15}"/>
                </c:ext>
              </c:extLst>
            </c:dLbl>
            <c:dLbl>
              <c:idx val="4"/>
              <c:layout>
                <c:manualLayout>
                  <c:x val="6.2713014382514082E-3"/>
                  <c:y val="5.2748937604355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CA7-41CF-B5BC-5D9B9AE1D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БМК</c:v>
                </c:pt>
                <c:pt idx="1">
                  <c:v>ТМК</c:v>
                </c:pt>
                <c:pt idx="2">
                  <c:v>ЗФККТ</c:v>
                </c:pt>
                <c:pt idx="3">
                  <c:v>ЗГК</c:v>
                </c:pt>
                <c:pt idx="4">
                  <c:v>ЗЕТК</c:v>
                </c:pt>
                <c:pt idx="5">
                  <c:v>Авіаційний коледж</c:v>
                </c:pt>
                <c:pt idx="6">
                  <c:v>ЗБК</c:v>
                </c:pt>
                <c:pt idx="7">
                  <c:v>Гідро коледж</c:v>
                </c:pt>
                <c:pt idx="8">
                  <c:v>Металург коледж</c:v>
                </c:pt>
                <c:pt idx="9">
                  <c:v>Інші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4</c:v>
                </c:pt>
                <c:pt idx="1">
                  <c:v>9</c:v>
                </c:pt>
                <c:pt idx="2">
                  <c:v>31</c:v>
                </c:pt>
                <c:pt idx="3">
                  <c:v>23</c:v>
                </c:pt>
                <c:pt idx="4">
                  <c:v>73</c:v>
                </c:pt>
                <c:pt idx="5">
                  <c:v>31</c:v>
                </c:pt>
                <c:pt idx="6">
                  <c:v>29</c:v>
                </c:pt>
                <c:pt idx="7">
                  <c:v>16</c:v>
                </c:pt>
                <c:pt idx="8">
                  <c:v>15</c:v>
                </c:pt>
                <c:pt idx="9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ser>
          <c:idx val="0"/>
          <c:order val="2"/>
          <c:tx>
            <c:strRef>
              <c:f>Лист1!$D$1</c:f>
              <c:strCache>
                <c:ptCount val="1"/>
                <c:pt idx="0">
                  <c:v>Всього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БМК</c:v>
                </c:pt>
                <c:pt idx="1">
                  <c:v>ТМК</c:v>
                </c:pt>
                <c:pt idx="2">
                  <c:v>ЗФККТ</c:v>
                </c:pt>
                <c:pt idx="3">
                  <c:v>ЗГК</c:v>
                </c:pt>
                <c:pt idx="4">
                  <c:v>ЗЕТК</c:v>
                </c:pt>
                <c:pt idx="5">
                  <c:v>Авіаційний коледж</c:v>
                </c:pt>
                <c:pt idx="6">
                  <c:v>ЗБК</c:v>
                </c:pt>
                <c:pt idx="7">
                  <c:v>Гідро коледж</c:v>
                </c:pt>
                <c:pt idx="8">
                  <c:v>Металург коледж</c:v>
                </c:pt>
                <c:pt idx="9">
                  <c:v>Інші</c:v>
                </c:pt>
              </c:strCache>
            </c:strRef>
          </c:cat>
          <c:val>
            <c:numRef>
              <c:f>Лист1!$D$2:$D$11</c:f>
              <c:numCache>
                <c:formatCode>General</c:formatCode>
                <c:ptCount val="10"/>
                <c:pt idx="0">
                  <c:v>4</c:v>
                </c:pt>
                <c:pt idx="1">
                  <c:v>9</c:v>
                </c:pt>
                <c:pt idx="2">
                  <c:v>32</c:v>
                </c:pt>
                <c:pt idx="3">
                  <c:v>30</c:v>
                </c:pt>
                <c:pt idx="4">
                  <c:v>79</c:v>
                </c:pt>
                <c:pt idx="5">
                  <c:v>34</c:v>
                </c:pt>
                <c:pt idx="6">
                  <c:v>32</c:v>
                </c:pt>
                <c:pt idx="7">
                  <c:v>16</c:v>
                </c:pt>
                <c:pt idx="8">
                  <c:v>17</c:v>
                </c:pt>
                <c:pt idx="9">
                  <c:v>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9E-44A8-B8CE-7F0EDDD0C74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-405856240"/>
        <c:axId val="-405844272"/>
        <c:axId val="-405407280"/>
      </c:bar3DChart>
      <c:catAx>
        <c:axId val="-40585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05844272"/>
        <c:crosses val="autoZero"/>
        <c:auto val="1"/>
        <c:lblAlgn val="ctr"/>
        <c:lblOffset val="100"/>
        <c:noMultiLvlLbl val="0"/>
      </c:catAx>
      <c:valAx>
        <c:axId val="-405844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405856240"/>
        <c:crosses val="autoZero"/>
        <c:crossBetween val="between"/>
      </c:valAx>
      <c:serAx>
        <c:axId val="-405407280"/>
        <c:scaling>
          <c:orientation val="minMax"/>
        </c:scaling>
        <c:delete val="1"/>
        <c:axPos val="b"/>
        <c:majorTickMark val="out"/>
        <c:minorTickMark val="none"/>
        <c:tickLblPos val="none"/>
        <c:crossAx val="-405844272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560690055153946"/>
          <c:y val="0.85291976346640663"/>
          <c:w val="0.39534872773081886"/>
          <c:h val="5.22505224458893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9525" cap="flat" cmpd="sng" algn="ctr">
              <a:solidFill>
                <a:schemeClr val="accent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B44-49A9-9408-2CA1ACF12A9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B44-49A9-9408-2CA1ACF12A9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Бюджет</c:v>
                </c:pt>
                <c:pt idx="1">
                  <c:v>Контракт</c:v>
                </c:pt>
                <c:pt idx="2">
                  <c:v>Всього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686</c:v>
                </c:pt>
                <c:pt idx="1">
                  <c:v>758</c:v>
                </c:pt>
                <c:pt idx="2">
                  <c:v>1444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8A-4D41-8CC3-0E5C94ED1AB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-795697616"/>
        <c:axId val="-795698704"/>
      </c:barChart>
      <c:catAx>
        <c:axId val="-79569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795698704"/>
        <c:crosses val="autoZero"/>
        <c:auto val="1"/>
        <c:lblAlgn val="ctr"/>
        <c:lblOffset val="100"/>
        <c:noMultiLvlLbl val="0"/>
      </c:catAx>
      <c:valAx>
        <c:axId val="-795698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795697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UA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2060"/>
            </a:solidFill>
            <a:ln w="9525" cap="flat" cmpd="sng" algn="ctr">
              <a:solidFill>
                <a:schemeClr val="accent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0000"/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E29-44CA-A9FA-A0E0BE3D5CA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E29-44CA-A9FA-A0E0BE3D5CA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C22-47FB-91C5-C8FDBC4F23F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Бюджет</c:v>
                </c:pt>
                <c:pt idx="1">
                  <c:v>Контракт </c:v>
                </c:pt>
                <c:pt idx="2">
                  <c:v>Разом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384</c:v>
                </c:pt>
                <c:pt idx="1">
                  <c:v>780</c:v>
                </c:pt>
                <c:pt idx="2">
                  <c:v>1164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29-44CA-A9FA-A0E0BE3D5CA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-566188672"/>
        <c:axId val="-566195200"/>
      </c:barChart>
      <c:catAx>
        <c:axId val="-566188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566195200"/>
        <c:crosses val="autoZero"/>
        <c:auto val="1"/>
        <c:lblAlgn val="ctr"/>
        <c:lblOffset val="100"/>
        <c:noMultiLvlLbl val="0"/>
      </c:catAx>
      <c:valAx>
        <c:axId val="-566195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/>
                  <a:t>Кількість місць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566188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UA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2060"/>
            </a:solidFill>
            <a:ln w="9525" cap="flat" cmpd="sng" algn="ctr">
              <a:solidFill>
                <a:schemeClr val="accent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0000"/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E29-44CA-A9FA-A0E0BE3D5CA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E29-44CA-A9FA-A0E0BE3D5CA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C22-47FB-91C5-C8FDBC4F23F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Контракт</c:v>
                </c:pt>
                <c:pt idx="1">
                  <c:v>Бюджет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29-44CA-A9FA-A0E0BE3D5CA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-566184320"/>
        <c:axId val="-566196832"/>
      </c:barChart>
      <c:catAx>
        <c:axId val="-566184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566196832"/>
        <c:crosses val="autoZero"/>
        <c:auto val="1"/>
        <c:lblAlgn val="ctr"/>
        <c:lblOffset val="100"/>
        <c:noMultiLvlLbl val="0"/>
      </c:catAx>
      <c:valAx>
        <c:axId val="-566196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600"/>
                  <a:t>Кількість місць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566184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UA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0000"/>
              </a:contourClr>
            </a:sp3d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UA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CC6-481E-B300-3F04BC64B9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Лист1!$A$2:$A$2</c:f>
              <c:strCache>
                <c:ptCount val="1"/>
                <c:pt idx="0">
                  <c:v>Загальний обсяг прийому (з аспірантурою)</c:v>
                </c:pt>
              </c:strCache>
            </c:strRef>
          </c:cat>
          <c:val>
            <c:numRef>
              <c:f>Лист1!$B$2:$B$2</c:f>
              <c:numCache>
                <c:formatCode>General</c:formatCode>
                <c:ptCount val="1"/>
                <c:pt idx="0">
                  <c:v>2662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C7E-4523-AF7F-91FEC2635A1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-566188128"/>
        <c:axId val="-566196288"/>
      </c:barChart>
      <c:catAx>
        <c:axId val="-566188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566196288"/>
        <c:crosses val="autoZero"/>
        <c:auto val="1"/>
        <c:lblAlgn val="ctr"/>
        <c:lblOffset val="100"/>
        <c:noMultiLvlLbl val="0"/>
      </c:catAx>
      <c:valAx>
        <c:axId val="-566196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600"/>
                  <a:t>Кількість місць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56618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UA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101E-2"/>
          <c:y val="0.15736613102859867"/>
          <c:w val="0.86272219912320292"/>
          <c:h val="0.6457569146202979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5"/>
                <c:pt idx="0">
                  <c:v>ТМБ</c:v>
                </c:pt>
                <c:pt idx="1">
                  <c:v>МВІ</c:v>
                </c:pt>
                <c:pt idx="2">
                  <c:v>ТАД</c:v>
                </c:pt>
                <c:pt idx="3">
                  <c:v>ДМПТМ</c:v>
                </c:pt>
                <c:pt idx="4">
                  <c:v>ОМТ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5"/>
                <c:pt idx="0">
                  <c:v>ТМБ</c:v>
                </c:pt>
                <c:pt idx="1">
                  <c:v>МВІ</c:v>
                </c:pt>
                <c:pt idx="2">
                  <c:v>ТАД</c:v>
                </c:pt>
                <c:pt idx="3">
                  <c:v>ДМПТМ</c:v>
                </c:pt>
                <c:pt idx="4">
                  <c:v>ОМТ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5"/>
                <c:pt idx="0">
                  <c:v>8</c:v>
                </c:pt>
                <c:pt idx="1">
                  <c:v>4</c:v>
                </c:pt>
                <c:pt idx="2">
                  <c:v>3</c:v>
                </c:pt>
                <c:pt idx="3">
                  <c:v>5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5"/>
                <c:pt idx="0">
                  <c:v>ТМБ</c:v>
                </c:pt>
                <c:pt idx="1">
                  <c:v>МВІ</c:v>
                </c:pt>
                <c:pt idx="2">
                  <c:v>ТАД</c:v>
                </c:pt>
                <c:pt idx="3">
                  <c:v>ДМПТМ</c:v>
                </c:pt>
                <c:pt idx="4">
                  <c:v>ОМТ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5"/>
                <c:pt idx="0">
                  <c:v>9</c:v>
                </c:pt>
                <c:pt idx="1">
                  <c:v>7</c:v>
                </c:pt>
                <c:pt idx="2">
                  <c:v>5</c:v>
                </c:pt>
                <c:pt idx="3">
                  <c:v>7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566190848"/>
        <c:axId val="-566183232"/>
        <c:axId val="-485493760"/>
      </c:bar3DChart>
      <c:catAx>
        <c:axId val="-566190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566183232"/>
        <c:crosses val="autoZero"/>
        <c:auto val="1"/>
        <c:lblAlgn val="ctr"/>
        <c:lblOffset val="100"/>
        <c:noMultiLvlLbl val="0"/>
      </c:catAx>
      <c:valAx>
        <c:axId val="-566183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6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566190848"/>
        <c:crosses val="autoZero"/>
        <c:crossBetween val="between"/>
      </c:valAx>
      <c:serAx>
        <c:axId val="-485493760"/>
        <c:scaling>
          <c:orientation val="minMax"/>
        </c:scaling>
        <c:delete val="1"/>
        <c:axPos val="b"/>
        <c:majorTickMark val="out"/>
        <c:minorTickMark val="none"/>
        <c:tickLblPos val="none"/>
        <c:crossAx val="-566183232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004620517130577"/>
          <c:y val="0.86300508652191865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101E-2"/>
          <c:y val="7.2662307547223581E-2"/>
          <c:w val="0.86272219912320292"/>
          <c:h val="0.7606751704590988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5"/>
                <c:pt idx="0">
                  <c:v>ДМПТМ</c:v>
                </c:pt>
                <c:pt idx="1">
                  <c:v>ТАД</c:v>
                </c:pt>
                <c:pt idx="2">
                  <c:v>ТМБ</c:v>
                </c:pt>
                <c:pt idx="3">
                  <c:v>МВІ</c:v>
                </c:pt>
                <c:pt idx="4">
                  <c:v>ОМТ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5"/>
                <c:pt idx="0">
                  <c:v>1</c:v>
                </c:pt>
                <c:pt idx="1">
                  <c:v>10</c:v>
                </c:pt>
                <c:pt idx="2">
                  <c:v>4</c:v>
                </c:pt>
                <c:pt idx="3">
                  <c:v>1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5"/>
                <c:pt idx="0">
                  <c:v>ДМПТМ</c:v>
                </c:pt>
                <c:pt idx="1">
                  <c:v>ТАД</c:v>
                </c:pt>
                <c:pt idx="2">
                  <c:v>ТМБ</c:v>
                </c:pt>
                <c:pt idx="3">
                  <c:v>МВІ</c:v>
                </c:pt>
                <c:pt idx="4">
                  <c:v>ОМТ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5"/>
                <c:pt idx="0">
                  <c:v>6</c:v>
                </c:pt>
                <c:pt idx="1">
                  <c:v>12</c:v>
                </c:pt>
                <c:pt idx="2">
                  <c:v>4</c:v>
                </c:pt>
                <c:pt idx="3">
                  <c:v>6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5"/>
                <c:pt idx="0">
                  <c:v>ДМПТМ</c:v>
                </c:pt>
                <c:pt idx="1">
                  <c:v>ТАД</c:v>
                </c:pt>
                <c:pt idx="2">
                  <c:v>ТМБ</c:v>
                </c:pt>
                <c:pt idx="3">
                  <c:v>МВІ</c:v>
                </c:pt>
                <c:pt idx="4">
                  <c:v>ОМТ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5"/>
                <c:pt idx="0">
                  <c:v>7</c:v>
                </c:pt>
                <c:pt idx="1">
                  <c:v>22</c:v>
                </c:pt>
                <c:pt idx="2">
                  <c:v>8</c:v>
                </c:pt>
                <c:pt idx="3">
                  <c:v>7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566194112"/>
        <c:axId val="-566182688"/>
        <c:axId val="-485491264"/>
      </c:bar3DChart>
      <c:catAx>
        <c:axId val="-566194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566182688"/>
        <c:crosses val="autoZero"/>
        <c:auto val="1"/>
        <c:lblAlgn val="ctr"/>
        <c:lblOffset val="100"/>
        <c:noMultiLvlLbl val="0"/>
      </c:catAx>
      <c:valAx>
        <c:axId val="-566182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-566194112"/>
        <c:crosses val="autoZero"/>
        <c:crossBetween val="between"/>
      </c:valAx>
      <c:serAx>
        <c:axId val="-485491264"/>
        <c:scaling>
          <c:orientation val="minMax"/>
        </c:scaling>
        <c:delete val="1"/>
        <c:axPos val="b"/>
        <c:majorTickMark val="out"/>
        <c:minorTickMark val="none"/>
        <c:tickLblPos val="none"/>
        <c:crossAx val="-566182688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7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93634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3634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r">
              <a:defRPr sz="1200"/>
            </a:lvl1pPr>
          </a:lstStyle>
          <a:p>
            <a:fld id="{209DC4D6-251A-4E32-9F58-5EF63A864BC7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7317"/>
            <a:ext cx="2889938" cy="493634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377317"/>
            <a:ext cx="2889938" cy="493634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r">
              <a:defRPr sz="1200"/>
            </a:lvl1pPr>
          </a:lstStyle>
          <a:p>
            <a:fld id="{8457CA08-D0DF-4B92-803D-2F678DDCE2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548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93634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3634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r">
              <a:defRPr sz="1200"/>
            </a:lvl1pPr>
          </a:lstStyle>
          <a:p>
            <a:fld id="{FE1E7E57-1F10-4268-99D2-CEDBAC6DAB5A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05" tIns="45853" rIns="91705" bIns="4585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89518"/>
            <a:ext cx="5335270" cy="4442699"/>
          </a:xfrm>
          <a:prstGeom prst="rect">
            <a:avLst/>
          </a:prstGeom>
        </p:spPr>
        <p:txBody>
          <a:bodyPr vert="horz" lIns="91705" tIns="45853" rIns="91705" bIns="4585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317"/>
            <a:ext cx="2889938" cy="493634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17"/>
            <a:ext cx="2889938" cy="493634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r">
              <a:defRPr sz="1200"/>
            </a:lvl1pPr>
          </a:lstStyle>
          <a:p>
            <a:fld id="{1D2386A3-2E31-4C9B-B0BE-45709ADB98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749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386A3-2E31-4C9B-B0BE-45709ADB984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612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A33440A-D04E-4FB0-ACBB-D1FD42651063}" type="datetime1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68485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A33440A-D04E-4FB0-ACBB-D1FD42651063}" type="datetime1">
              <a:rPr lang="en-US" smtClean="0"/>
              <a:pPr algn="r"/>
              <a:t>11/25/2024</a:t>
            </a:fld>
            <a:endParaRPr lang="en-US" sz="12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 algn="ctr"/>
              <a:t>‹#›</a:t>
            </a:fld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98505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A33440A-D04E-4FB0-ACBB-D1FD42651063}" type="datetime1">
              <a:rPr lang="en-US" smtClean="0"/>
              <a:pPr algn="r"/>
              <a:t>11/25/2024</a:t>
            </a:fld>
            <a:endParaRPr lang="en-US" sz="12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 algn="ctr"/>
              <a:t>‹#›</a:t>
            </a:fld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04019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A33440A-D04E-4FB0-ACBB-D1FD42651063}" type="datetime1">
              <a:rPr lang="en-US" smtClean="0"/>
              <a:pPr algn="r"/>
              <a:t>11/25/2024</a:t>
            </a:fld>
            <a:endParaRPr lang="en-US" sz="12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 algn="ctr"/>
              <a:t>‹#›</a:t>
            </a:fld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5678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A33440A-D04E-4FB0-ACBB-D1FD42651063}" type="datetime1">
              <a:rPr lang="en-US" smtClean="0"/>
              <a:pPr algn="r"/>
              <a:t>11/25/2024</a:t>
            </a:fld>
            <a:endParaRPr lang="en-US" sz="12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 algn="ctr"/>
              <a:t>‹#›</a:t>
            </a:fld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03063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A33440A-D04E-4FB0-ACBB-D1FD42651063}" type="datetime1">
              <a:rPr lang="en-US" smtClean="0"/>
              <a:pPr algn="r"/>
              <a:t>11/25/2024</a:t>
            </a:fld>
            <a:endParaRPr lang="en-US" sz="12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 algn="ctr"/>
              <a:t>‹#›</a:t>
            </a:fld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9527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A33440A-D04E-4FB0-ACBB-D1FD42651063}" type="datetime1">
              <a:rPr lang="en-US" smtClean="0"/>
              <a:pPr algn="r"/>
              <a:t>11/25/2024</a:t>
            </a:fld>
            <a:endParaRPr lang="en-US" sz="12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 algn="ctr"/>
              <a:t>‹#›</a:t>
            </a:fld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70647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40A-D04E-4FB0-ACBB-D1FD42651063}" type="datetime1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21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40A-D04E-4FB0-ACBB-D1FD42651063}" type="datetime1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811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40A-D04E-4FB0-ACBB-D1FD42651063}" type="datetime1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649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FADA7-12A5-4168-87FD-0A7BA931419B}" type="datetime1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2B7-F7A6-44F5-A940-BF91B5A1AE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383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C5A2C-8CF9-418C-929E-59F23F70E5F3}" type="datetime1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2B7-F7A6-44F5-A940-BF91B5A1AE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40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9BAF-DF50-49A9-A24B-E772F34D4EE8}" type="datetime1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2B7-F7A6-44F5-A940-BF91B5A1AE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99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29F9C-0FE7-4725-BBF1-3A439DEFF6B8}" type="datetime1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2B7-F7A6-44F5-A940-BF91B5A1AE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600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2ABE-290F-4556-9BE6-EA283C4356C3}" type="datetime1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2B7-F7A6-44F5-A940-BF91B5A1AE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970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7221-B4EC-499E-8F13-52A4FCD99E36}" type="datetime1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2B7-F7A6-44F5-A940-BF91B5A1AE3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69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042D-FBEA-40C8-ACF1-388DE857BC66}" type="datetime1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2B7-F7A6-44F5-A940-BF91B5A1AE3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224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r"/>
            <a:fld id="{1A33440A-D04E-4FB0-ACBB-D1FD42651063}" type="datetime1">
              <a:rPr lang="en-US" smtClean="0"/>
              <a:pPr algn="r"/>
              <a:t>11/25/2024</a:t>
            </a:fld>
            <a:endParaRPr lang="en-US" sz="12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ctr"/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 algn="ctr"/>
              <a:t>‹#›</a:t>
            </a:fld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0256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 txBox="1">
            <a:spLocks/>
          </p:cNvSpPr>
          <p:nvPr/>
        </p:nvSpPr>
        <p:spPr>
          <a:xfrm>
            <a:off x="-396552" y="260648"/>
            <a:ext cx="8666272" cy="3888432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50000"/>
              </a:lnSpc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  <a:effectLst/>
              </a:rPr>
              <a:t>ЗВІТ</a:t>
            </a:r>
            <a:endParaRPr lang="uk-UA" dirty="0">
              <a:solidFill>
                <a:schemeClr val="accent5">
                  <a:lumMod val="50000"/>
                </a:schemeClr>
              </a:solidFill>
              <a:effectLst/>
            </a:endParaRP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/>
              </a:rPr>
              <a:t>ПРО РЕЗУЛЬТАТИ ПРИЙОМУ НА НАВЧАННЯ В </a:t>
            </a:r>
            <a:r>
              <a:rPr lang="uk-UA" sz="6800" b="1" dirty="0">
                <a:solidFill>
                  <a:schemeClr val="accent1">
                    <a:lumMod val="50000"/>
                  </a:schemeClr>
                </a:solidFill>
                <a:effectLst/>
              </a:rPr>
              <a:t>20</a:t>
            </a:r>
            <a:r>
              <a:rPr lang="en-US" sz="6800" b="1" dirty="0">
                <a:solidFill>
                  <a:schemeClr val="accent1">
                    <a:lumMod val="50000"/>
                  </a:schemeClr>
                </a:solidFill>
                <a:effectLst/>
              </a:rPr>
              <a:t>2</a:t>
            </a:r>
            <a:r>
              <a:rPr lang="ru-RU" sz="6800" b="1" dirty="0">
                <a:solidFill>
                  <a:schemeClr val="accent1">
                    <a:lumMod val="50000"/>
                  </a:schemeClr>
                </a:solidFill>
                <a:effectLst/>
              </a:rPr>
              <a:t>4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  <a:effectLst/>
              </a:rPr>
              <a:t> р.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4" name="Picture 2" descr="http://zntu.edu.ua/sites/default/files/styles/large/public/field/image/nuzp_7.png?itok=xog-elO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0"/>
            <a:ext cx="1406373" cy="166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4941168"/>
            <a:ext cx="1164784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470742845"/>
              </p:ext>
            </p:extLst>
          </p:nvPr>
        </p:nvGraphicFramePr>
        <p:xfrm>
          <a:off x="179512" y="332656"/>
          <a:ext cx="8964488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179512" y="0"/>
            <a:ext cx="8568952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Результати прийому по кафедрах машинобудівного факультету НУ «ЗАПОРІЗЬКА ПОЛІТЕХНІКА», магістратура</a:t>
            </a:r>
          </a:p>
        </p:txBody>
      </p:sp>
    </p:spTree>
    <p:extLst>
      <p:ext uri="{BB962C8B-B14F-4D97-AF65-F5344CB8AC3E}">
        <p14:creationId xmlns:p14="http://schemas.microsoft.com/office/powerpoint/2010/main" val="2485362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242015344"/>
              </p:ext>
            </p:extLst>
          </p:nvPr>
        </p:nvGraphicFramePr>
        <p:xfrm>
          <a:off x="467544" y="188640"/>
          <a:ext cx="8100392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892480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Результати прийому по кафедрах транспортного факультету </a:t>
            </a:r>
            <a:br>
              <a:rPr lang="uk-UA" sz="2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НУ «ЗАПОРІЗЬКА ПОЛІТЕХНІКА», </a:t>
            </a: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81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423655901"/>
              </p:ext>
            </p:extLst>
          </p:nvPr>
        </p:nvGraphicFramePr>
        <p:xfrm>
          <a:off x="179512" y="116632"/>
          <a:ext cx="8964488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-180528" y="0"/>
            <a:ext cx="9324528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Результати прийому по кафедрах транспортного факультету </a:t>
            </a:r>
            <a:br>
              <a:rPr lang="uk-UA" sz="2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НУ «ЗАПОРІЗЬКА ПОЛІТЕХНІКА», магістратура</a:t>
            </a:r>
          </a:p>
        </p:txBody>
      </p:sp>
    </p:spTree>
    <p:extLst>
      <p:ext uri="{BB962C8B-B14F-4D97-AF65-F5344CB8AC3E}">
        <p14:creationId xmlns:p14="http://schemas.microsoft.com/office/powerpoint/2010/main" val="2524991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572591660"/>
              </p:ext>
            </p:extLst>
          </p:nvPr>
        </p:nvGraphicFramePr>
        <p:xfrm>
          <a:off x="179512" y="116632"/>
          <a:ext cx="8856984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-180528" y="0"/>
            <a:ext cx="9324528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інженерно-фізичного факультету НУ «ЗАПОРІЗЬКА ПОЛІТЕХНІКА»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583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032239503"/>
              </p:ext>
            </p:extLst>
          </p:nvPr>
        </p:nvGraphicFramePr>
        <p:xfrm>
          <a:off x="179512" y="116632"/>
          <a:ext cx="8964488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інженерно-фізичного факультету НУ «ЗАПОРІЗЬКА ПОЛІТЕХНІКА»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, Магістратура</a:t>
            </a:r>
          </a:p>
        </p:txBody>
      </p:sp>
    </p:spTree>
    <p:extLst>
      <p:ext uri="{BB962C8B-B14F-4D97-AF65-F5344CB8AC3E}">
        <p14:creationId xmlns:p14="http://schemas.microsoft.com/office/powerpoint/2010/main" val="2002432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407872697"/>
              </p:ext>
            </p:extLst>
          </p:nvPr>
        </p:nvGraphicFramePr>
        <p:xfrm>
          <a:off x="179512" y="116632"/>
          <a:ext cx="8856984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107504" y="0"/>
            <a:ext cx="8568952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електротехнічного факультету НУ «ЗАПОРІЗЬКА ПОЛІТЕХНІКА»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75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733365117"/>
              </p:ext>
            </p:extLst>
          </p:nvPr>
        </p:nvGraphicFramePr>
        <p:xfrm>
          <a:off x="179512" y="116632"/>
          <a:ext cx="8964488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електротехнічного факультету НУ «ЗАПОРІЗЬКА ПОЛІТЕХНІКА»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, Магістратура</a:t>
            </a:r>
          </a:p>
        </p:txBody>
      </p:sp>
    </p:spTree>
    <p:extLst>
      <p:ext uri="{BB962C8B-B14F-4D97-AF65-F5344CB8AC3E}">
        <p14:creationId xmlns:p14="http://schemas.microsoft.com/office/powerpoint/2010/main" val="2992514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005546903"/>
              </p:ext>
            </p:extLst>
          </p:nvPr>
        </p:nvGraphicFramePr>
        <p:xfrm>
          <a:off x="251520" y="476672"/>
          <a:ext cx="878497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892480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факультету будівництва, архітектури та дизайну НУ «ЗАПОРІЗЬКА ПОЛІТЕХНІКА», </a:t>
            </a: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930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989247424"/>
              </p:ext>
            </p:extLst>
          </p:nvPr>
        </p:nvGraphicFramePr>
        <p:xfrm>
          <a:off x="179512" y="116632"/>
          <a:ext cx="8964488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794729"/>
          </a:xfrm>
        </p:spPr>
        <p:txBody>
          <a:bodyPr>
            <a:noAutofit/>
          </a:bodyPr>
          <a:lstStyle/>
          <a:p>
            <a:pPr algn="ctr"/>
            <a:r>
              <a:rPr lang="uk-UA" sz="20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факультету будівництва, архітектури та дизайну НУ «ЗАПОРІЗЬКА ПОЛІТЕХНІКА»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</a:rPr>
              <a:t>, Магістратура</a:t>
            </a:r>
          </a:p>
        </p:txBody>
      </p:sp>
    </p:spTree>
    <p:extLst>
      <p:ext uri="{BB962C8B-B14F-4D97-AF65-F5344CB8AC3E}">
        <p14:creationId xmlns:p14="http://schemas.microsoft.com/office/powerpoint/2010/main" val="3219590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35760495"/>
              </p:ext>
            </p:extLst>
          </p:nvPr>
        </p:nvGraphicFramePr>
        <p:xfrm>
          <a:off x="107504" y="116632"/>
          <a:ext cx="9036496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836712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факультету комп'ютерних наук і технологій  НУ «ЗАПОРІЗЬКА ПОЛІТЕХНІКА»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601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100392" cy="1512168"/>
          </a:xfrm>
        </p:spPr>
        <p:txBody>
          <a:bodyPr>
            <a:normAutofit/>
          </a:bodyPr>
          <a:lstStyle/>
          <a:p>
            <a:pPr algn="ctr"/>
            <a:r>
              <a:rPr lang="uk-UA" sz="3200" dirty="0">
                <a:solidFill>
                  <a:schemeClr val="accent5">
                    <a:lumMod val="50000"/>
                  </a:schemeClr>
                </a:solidFill>
              </a:rPr>
              <a:t>Нормативні документи, якими було регламентовано вступ до НУ «Запорізька політехніка» у 20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uk-UA" sz="3200" dirty="0">
                <a:solidFill>
                  <a:schemeClr val="accent5">
                    <a:lumMod val="50000"/>
                  </a:schemeClr>
                </a:solidFill>
              </a:rPr>
              <a:t>4 році: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772816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Склад приймальної комісії затверджений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Наказом ректора №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518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26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грудня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2023 р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uk-UA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uk-UA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uk-UA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«Порядок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прийому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навчання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для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здобуття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вищої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2024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році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затверджений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наказом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Міністерства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науки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06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березня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2024 року № 266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зі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змінами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затвердженими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наказами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Міністерства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науки;</a:t>
            </a:r>
            <a:endParaRPr lang="uk-UA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uk-UA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Правила прийому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Національного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університету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«Запорізька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політехніка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в 2024 р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затверджені рішенням Вченої ради згідно протоколу № 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від 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23 квітня 2024 р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(зі змінами).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079952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373801655"/>
              </p:ext>
            </p:extLst>
          </p:nvPr>
        </p:nvGraphicFramePr>
        <p:xfrm>
          <a:off x="107504" y="116632"/>
          <a:ext cx="9036496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864096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факультету комп'ютерних наук і технологій  НУ «ЗАПОРІЗЬКА ПОЛІТЕХНІКА»,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Магістратура</a:t>
            </a:r>
          </a:p>
        </p:txBody>
      </p:sp>
    </p:spTree>
    <p:extLst>
      <p:ext uri="{BB962C8B-B14F-4D97-AF65-F5344CB8AC3E}">
        <p14:creationId xmlns:p14="http://schemas.microsoft.com/office/powerpoint/2010/main" val="3264050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146602547"/>
              </p:ext>
            </p:extLst>
          </p:nvPr>
        </p:nvGraphicFramePr>
        <p:xfrm>
          <a:off x="107504" y="116632"/>
          <a:ext cx="9036496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836712"/>
          </a:xfrm>
        </p:spPr>
        <p:txBody>
          <a:bodyPr>
            <a:noAutofit/>
          </a:bodyPr>
          <a:lstStyle/>
          <a:p>
            <a:pPr algn="ctr"/>
            <a:r>
              <a:rPr lang="uk-UA" sz="18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факультету </a:t>
            </a:r>
            <a:br>
              <a:rPr lang="uk-UA" sz="1800" dirty="0">
                <a:solidFill>
                  <a:srgbClr val="9B75B2">
                    <a:lumMod val="50000"/>
                  </a:srgbClr>
                </a:solidFill>
              </a:rPr>
            </a:br>
            <a:r>
              <a:rPr lang="uk-UA" sz="1800" dirty="0">
                <a:solidFill>
                  <a:srgbClr val="9B75B2">
                    <a:lumMod val="50000"/>
                  </a:srgbClr>
                </a:solidFill>
              </a:rPr>
              <a:t>ІНФОРМАЦІЙНОЇ БЕЗПЕКИ та електронних комунікацій НУ «ЗАПОРІЗЬКА ПОЛІТЕХНІКА»</a:t>
            </a:r>
            <a:r>
              <a:rPr lang="uk-UA" sz="1800" dirty="0">
                <a:solidFill>
                  <a:schemeClr val="accent5">
                    <a:lumMod val="50000"/>
                  </a:schemeClr>
                </a:solidFill>
              </a:rPr>
              <a:t>,</a:t>
            </a:r>
            <a:br>
              <a:rPr lang="uk-UA" sz="1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sz="1800" dirty="0">
                <a:solidFill>
                  <a:schemeClr val="accent5">
                    <a:lumMod val="50000"/>
                  </a:schemeClr>
                </a:solidFill>
              </a:rPr>
              <a:t> Бакалаврат</a:t>
            </a:r>
          </a:p>
        </p:txBody>
      </p:sp>
    </p:spTree>
    <p:extLst>
      <p:ext uri="{BB962C8B-B14F-4D97-AF65-F5344CB8AC3E}">
        <p14:creationId xmlns:p14="http://schemas.microsoft.com/office/powerpoint/2010/main" val="2282236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834697282"/>
              </p:ext>
            </p:extLst>
          </p:nvPr>
        </p:nvGraphicFramePr>
        <p:xfrm>
          <a:off x="107504" y="116632"/>
          <a:ext cx="9036496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864096"/>
          </a:xfrm>
        </p:spPr>
        <p:txBody>
          <a:bodyPr>
            <a:noAutofit/>
          </a:bodyPr>
          <a:lstStyle/>
          <a:p>
            <a:pPr algn="ctr"/>
            <a:r>
              <a:rPr lang="uk-UA" sz="20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факультету </a:t>
            </a:r>
            <a:br>
              <a:rPr lang="uk-UA" sz="2000" dirty="0">
                <a:solidFill>
                  <a:srgbClr val="9B75B2">
                    <a:lumMod val="50000"/>
                  </a:srgbClr>
                </a:solidFill>
              </a:rPr>
            </a:br>
            <a:r>
              <a:rPr lang="uk-UA" sz="2000" dirty="0">
                <a:solidFill>
                  <a:srgbClr val="9B75B2">
                    <a:lumMod val="50000"/>
                  </a:srgbClr>
                </a:solidFill>
              </a:rPr>
              <a:t>ІНФОРМАЦІЙНОЇ БЕЗПЕКИ та електронних комунікацій НУ «ЗАПОРІЗЬКА ПОЛІТЕХНІКА»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</a:rPr>
              <a:t>, магістратура</a:t>
            </a:r>
          </a:p>
        </p:txBody>
      </p:sp>
    </p:spTree>
    <p:extLst>
      <p:ext uri="{BB962C8B-B14F-4D97-AF65-F5344CB8AC3E}">
        <p14:creationId xmlns:p14="http://schemas.microsoft.com/office/powerpoint/2010/main" val="3741096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867522844"/>
              </p:ext>
            </p:extLst>
          </p:nvPr>
        </p:nvGraphicFramePr>
        <p:xfrm>
          <a:off x="107504" y="116632"/>
          <a:ext cx="9036496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836712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гуманітарного факультету НУ «ЗАПОРІЗЬКА ПОЛІТЕХНІКА», </a:t>
            </a: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234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496832523"/>
              </p:ext>
            </p:extLst>
          </p:nvPr>
        </p:nvGraphicFramePr>
        <p:xfrm>
          <a:off x="107504" y="116632"/>
          <a:ext cx="9036496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676456" cy="764704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гуманітарного факультету НУ «ЗАПОРІЗЬКА ПОЛІТЕХНІКА»,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Магістратура</a:t>
            </a:r>
          </a:p>
        </p:txBody>
      </p:sp>
    </p:spTree>
    <p:extLst>
      <p:ext uri="{BB962C8B-B14F-4D97-AF65-F5344CB8AC3E}">
        <p14:creationId xmlns:p14="http://schemas.microsoft.com/office/powerpoint/2010/main" val="2476857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222968115"/>
              </p:ext>
            </p:extLst>
          </p:nvPr>
        </p:nvGraphicFramePr>
        <p:xfrm>
          <a:off x="0" y="260648"/>
          <a:ext cx="9116888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76470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факультету бізнес-технологій та економіки НУ «ЗАПОРІЗЬКА ПОЛІТЕХНІКА»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, бакалаврат</a:t>
            </a:r>
          </a:p>
        </p:txBody>
      </p:sp>
    </p:spTree>
    <p:extLst>
      <p:ext uri="{BB962C8B-B14F-4D97-AF65-F5344CB8AC3E}">
        <p14:creationId xmlns:p14="http://schemas.microsoft.com/office/powerpoint/2010/main" val="1184514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5F600-A3F5-F769-0D86-2EF514CDD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793FE8C8-DF26-153C-C279-1C0395021C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138205"/>
              </p:ext>
            </p:extLst>
          </p:nvPr>
        </p:nvGraphicFramePr>
        <p:xfrm>
          <a:off x="0" y="260648"/>
          <a:ext cx="9116888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4CBB270F-D8BA-6A08-6C44-8653C54BE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748464" cy="76470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факультету бізнес-технологій та економіки НУ «ЗАПОРІЗЬКА ПОЛІТЕХНІКА»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, магістратура</a:t>
            </a:r>
          </a:p>
        </p:txBody>
      </p:sp>
    </p:spTree>
    <p:extLst>
      <p:ext uri="{BB962C8B-B14F-4D97-AF65-F5344CB8AC3E}">
        <p14:creationId xmlns:p14="http://schemas.microsoft.com/office/powerpoint/2010/main" val="2165224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839166873"/>
              </p:ext>
            </p:extLst>
          </p:nvPr>
        </p:nvGraphicFramePr>
        <p:xfrm>
          <a:off x="35496" y="116632"/>
          <a:ext cx="9081392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35496" y="0"/>
            <a:ext cx="8712968" cy="836712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юридичного факультету </a:t>
            </a:r>
            <a:br>
              <a:rPr lang="uk-UA" sz="2400" dirty="0">
                <a:solidFill>
                  <a:srgbClr val="9B75B2">
                    <a:lumMod val="50000"/>
                  </a:srgbClr>
                </a:solidFill>
              </a:rPr>
            </a:br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НУ «ЗАПОРІЗЬКА ПОЛІТЕХНІКА»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819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25059613"/>
              </p:ext>
            </p:extLst>
          </p:nvPr>
        </p:nvGraphicFramePr>
        <p:xfrm>
          <a:off x="0" y="116632"/>
          <a:ext cx="9116888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764704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юридичного факультету </a:t>
            </a:r>
            <a:br>
              <a:rPr lang="uk-UA" sz="2400" dirty="0">
                <a:solidFill>
                  <a:srgbClr val="9B75B2">
                    <a:lumMod val="50000"/>
                  </a:srgbClr>
                </a:solidFill>
              </a:rPr>
            </a:br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НУ «ЗАПОРІЗЬКА ПОЛІТЕХНІКА»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, Магістратура</a:t>
            </a:r>
          </a:p>
        </p:txBody>
      </p:sp>
    </p:spTree>
    <p:extLst>
      <p:ext uri="{BB962C8B-B14F-4D97-AF65-F5344CB8AC3E}">
        <p14:creationId xmlns:p14="http://schemas.microsoft.com/office/powerpoint/2010/main" val="2352573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662739445"/>
              </p:ext>
            </p:extLst>
          </p:nvPr>
        </p:nvGraphicFramePr>
        <p:xfrm>
          <a:off x="35496" y="116632"/>
          <a:ext cx="9081392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35496" y="0"/>
            <a:ext cx="8712968" cy="836712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факультету соціальних наук</a:t>
            </a:r>
            <a:br>
              <a:rPr lang="uk-UA" sz="2400" dirty="0">
                <a:solidFill>
                  <a:srgbClr val="9B75B2">
                    <a:lumMod val="50000"/>
                  </a:srgbClr>
                </a:solidFill>
              </a:rPr>
            </a:br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НУ «ЗАПОРІЗЬКА ПОЛІТЕХНІКА»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92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100392" cy="720080"/>
          </a:xfrm>
        </p:spPr>
        <p:txBody>
          <a:bodyPr>
            <a:normAutofit/>
          </a:bodyPr>
          <a:lstStyle/>
          <a:p>
            <a:pPr algn="ctr"/>
            <a:r>
              <a:rPr lang="uk-UA" sz="2000" dirty="0">
                <a:solidFill>
                  <a:schemeClr val="accent5">
                    <a:lumMod val="50000"/>
                  </a:schemeClr>
                </a:solidFill>
              </a:rPr>
              <a:t>Основні фактори ускладнення під час вступної кампанії 202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4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</a:rPr>
              <a:t>року: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764704"/>
            <a:ext cx="83529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Затримки на початковому етапі Вступної кампанії при реалізації змін в функціоналі ЄДЕБО, пов’язаних зі змінами в нормативних документах, що регламентують вступ (реалізація пільгових категорій 107, 108, 109, 190, створення конкурсних пропозицій для вступників в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бакалаврат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які здобувають ступінь вищої освіти не менше одного року).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Необхідність надання дозволу на навчання вступникам певних категорій, які проходять службу у Збройних силах України.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Обмежений терміни реєстрації заяв на участь у співбесідах та творчих конкурсах для вступників, які брали участь в конкурсному відборі при вступі на бюджет (в тому числі вступників пільгових категорій).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 ситуацій помилкового підтвердження вибору місця навчання вступниками в системі електронного вступу, що призводило в подальшому до необхідності скасування наказу про зарахування в частині, що стосується таких вступників.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Ускладнення при реєстрації вступників для складання ЄВІ/ЄФВВ за кордоном через обмежену кількість місць в закордонних пунктах тестування.</a:t>
            </a:r>
          </a:p>
        </p:txBody>
      </p:sp>
    </p:spTree>
    <p:extLst>
      <p:ext uri="{BB962C8B-B14F-4D97-AF65-F5344CB8AC3E}">
        <p14:creationId xmlns:p14="http://schemas.microsoft.com/office/powerpoint/2010/main" val="2379060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529679164"/>
              </p:ext>
            </p:extLst>
          </p:nvPr>
        </p:nvGraphicFramePr>
        <p:xfrm>
          <a:off x="0" y="116632"/>
          <a:ext cx="9116888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764704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факультету соціальних наук НУ «ЗАПОРІЗЬКА ПОЛІТЕХНІКА»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, Магістратура</a:t>
            </a:r>
          </a:p>
        </p:txBody>
      </p:sp>
    </p:spTree>
    <p:extLst>
      <p:ext uri="{BB962C8B-B14F-4D97-AF65-F5344CB8AC3E}">
        <p14:creationId xmlns:p14="http://schemas.microsoft.com/office/powerpoint/2010/main" val="942094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527967423"/>
              </p:ext>
            </p:extLst>
          </p:nvPr>
        </p:nvGraphicFramePr>
        <p:xfrm>
          <a:off x="35496" y="116632"/>
          <a:ext cx="9081392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35496" y="0"/>
            <a:ext cx="8712968" cy="83671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факультету управління фізичною культурою та спортом НУ «ЗАПОРІЗЬКА ПОЛІТЕХНІКА»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301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80240090"/>
              </p:ext>
            </p:extLst>
          </p:nvPr>
        </p:nvGraphicFramePr>
        <p:xfrm>
          <a:off x="4232" y="188640"/>
          <a:ext cx="9116888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76470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факультету управління фізичною культурою та спортом НУ «ЗАПОРІЗЬКА ПОЛІТЕХНІКА»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, Магістратура</a:t>
            </a:r>
          </a:p>
        </p:txBody>
      </p:sp>
    </p:spTree>
    <p:extLst>
      <p:ext uri="{BB962C8B-B14F-4D97-AF65-F5344CB8AC3E}">
        <p14:creationId xmlns:p14="http://schemas.microsoft.com/office/powerpoint/2010/main" val="37922162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824266027"/>
              </p:ext>
            </p:extLst>
          </p:nvPr>
        </p:nvGraphicFramePr>
        <p:xfrm>
          <a:off x="179512" y="116632"/>
          <a:ext cx="8496944" cy="6741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107504" y="91694"/>
            <a:ext cx="8820471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000" dirty="0">
                <a:solidFill>
                  <a:schemeClr val="accent5">
                    <a:lumMod val="50000"/>
                  </a:schemeClr>
                </a:solidFill>
              </a:rPr>
              <a:t>Результати прийому вступників на основі фахового молодшого бакалавра по структурним підрозділам УНІВЕРСИТЕТУ та іншим ВНЗ 1-2 рівня акредитації</a:t>
            </a:r>
          </a:p>
        </p:txBody>
      </p:sp>
    </p:spTree>
    <p:extLst>
      <p:ext uri="{BB962C8B-B14F-4D97-AF65-F5344CB8AC3E}">
        <p14:creationId xmlns:p14="http://schemas.microsoft.com/office/powerpoint/2010/main" val="1130441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>
                <a:solidFill>
                  <a:schemeClr val="accent5">
                    <a:lumMod val="50000"/>
                  </a:schemeClr>
                </a:solidFill>
              </a:rPr>
              <a:t>ДЯКУЮ 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ЗА УВАГУ!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68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118870408"/>
              </p:ext>
            </p:extLst>
          </p:nvPr>
        </p:nvGraphicFramePr>
        <p:xfrm>
          <a:off x="0" y="548680"/>
          <a:ext cx="8136903" cy="5381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100959"/>
            <a:ext cx="76683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accent3">
                    <a:lumMod val="75000"/>
                  </a:schemeClr>
                </a:solidFill>
              </a:rPr>
              <a:t>РЕЗУЛЬТАТИ ВСТУПНОЇ КАМПАНІЇ 2024 РОКУ</a:t>
            </a:r>
            <a:endParaRPr lang="en-US" sz="2400" dirty="0">
              <a:solidFill>
                <a:schemeClr val="accent5">
                  <a:lumMod val="5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uk-UA" dirty="0">
                <a:solidFill>
                  <a:schemeClr val="accent5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Конкурсна</a:t>
            </a:r>
            <a:r>
              <a:rPr lang="uk-UA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ситуація при вступі в бакалаврат за державним замовленням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96609" y="1046121"/>
            <a:ext cx="1761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053 Психологія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05081" y="2384134"/>
            <a:ext cx="2999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125 Кібербезпека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849300" y="3468335"/>
            <a:ext cx="2752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176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Мікро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та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наносистемна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техніка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78571" y="1612392"/>
            <a:ext cx="1836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052 Політологія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69560" y="2636418"/>
            <a:ext cx="3049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123 Комп'ютерна інженерія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696742" y="4451968"/>
            <a:ext cx="2064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134 Авіаційна та ракетно-космічна техніка</a:t>
            </a:r>
            <a:endParaRPr lang="ru-RU" sz="1600" b="1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1800199" y="1342877"/>
            <a:ext cx="296410" cy="207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2510735" y="2014462"/>
            <a:ext cx="745265" cy="21426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3721353" y="2753466"/>
            <a:ext cx="302546" cy="1211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4283120" y="3005750"/>
            <a:ext cx="493596" cy="13954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5400711" y="3965146"/>
            <a:ext cx="448589" cy="6788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6120679" y="4684355"/>
            <a:ext cx="576064" cy="310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3EADED8-A039-4E3C-A040-67C19E3B26F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343" y="163251"/>
            <a:ext cx="1092553" cy="12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3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41983"/>
            <a:ext cx="8676456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РЕЗУЛЬТАТИ ПРИЙОМУ в 2024 році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876507622"/>
              </p:ext>
            </p:extLst>
          </p:nvPr>
        </p:nvGraphicFramePr>
        <p:xfrm>
          <a:off x="0" y="695744"/>
          <a:ext cx="4788024" cy="462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F433313-74E0-4FC3-93A2-15C07797C77D}"/>
              </a:ext>
            </a:extLst>
          </p:cNvPr>
          <p:cNvSpPr/>
          <p:nvPr/>
        </p:nvSpPr>
        <p:spPr>
          <a:xfrm>
            <a:off x="1331640" y="5301208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ea typeface="Times New Roman" panose="02020603050405020304" pitchFamily="18" charset="0"/>
              </a:rPr>
              <a:t>Денна форма навчання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F433313-74E0-4FC3-93A2-15C07797C77D}"/>
              </a:ext>
            </a:extLst>
          </p:cNvPr>
          <p:cNvSpPr/>
          <p:nvPr/>
        </p:nvSpPr>
        <p:spPr>
          <a:xfrm>
            <a:off x="5004048" y="5301208"/>
            <a:ext cx="295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ea typeface="Times New Roman" panose="02020603050405020304" pitchFamily="18" charset="0"/>
              </a:rPr>
              <a:t>Заочна форма навчання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F433313-74E0-4FC3-93A2-15C07797C77D}"/>
              </a:ext>
            </a:extLst>
          </p:cNvPr>
          <p:cNvSpPr/>
          <p:nvPr/>
        </p:nvSpPr>
        <p:spPr>
          <a:xfrm>
            <a:off x="2195736" y="5733256"/>
            <a:ext cx="49190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ea typeface="Times New Roman" panose="02020603050405020304" pitchFamily="18" charset="0"/>
              </a:rPr>
              <a:t>Обсяг прийому за ОС бакалавр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51141465"/>
              </p:ext>
            </p:extLst>
          </p:nvPr>
        </p:nvGraphicFramePr>
        <p:xfrm>
          <a:off x="4788024" y="620688"/>
          <a:ext cx="3744416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6486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10" grpId="0"/>
      <p:bldP spid="12" grpId="0"/>
      <p:bldGraphic spid="1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41983"/>
            <a:ext cx="8676456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РЕЗУЛЬТАТИ ПРИЙОМУ в 2024 році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114378681"/>
              </p:ext>
            </p:extLst>
          </p:nvPr>
        </p:nvGraphicFramePr>
        <p:xfrm>
          <a:off x="323528" y="663079"/>
          <a:ext cx="8496944" cy="4782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F433313-74E0-4FC3-93A2-15C07797C77D}"/>
              </a:ext>
            </a:extLst>
          </p:cNvPr>
          <p:cNvSpPr/>
          <p:nvPr/>
        </p:nvSpPr>
        <p:spPr>
          <a:xfrm>
            <a:off x="2195736" y="5733256"/>
            <a:ext cx="49190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ea typeface="Times New Roman" panose="02020603050405020304" pitchFamily="18" charset="0"/>
              </a:rPr>
              <a:t>Обсяг прийому за ОС бакалавр</a:t>
            </a:r>
          </a:p>
        </p:txBody>
      </p:sp>
    </p:spTree>
    <p:extLst>
      <p:ext uri="{BB962C8B-B14F-4D97-AF65-F5344CB8AC3E}">
        <p14:creationId xmlns:p14="http://schemas.microsoft.com/office/powerpoint/2010/main" val="116486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BAC8F1F1-8703-4C13-9A45-DD752873C9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3138229"/>
              </p:ext>
            </p:extLst>
          </p:nvPr>
        </p:nvGraphicFramePr>
        <p:xfrm>
          <a:off x="55418" y="779388"/>
          <a:ext cx="8693046" cy="4665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F433313-74E0-4FC3-93A2-15C07797C77D}"/>
              </a:ext>
            </a:extLst>
          </p:cNvPr>
          <p:cNvSpPr/>
          <p:nvPr/>
        </p:nvSpPr>
        <p:spPr>
          <a:xfrm>
            <a:off x="1979712" y="5805264"/>
            <a:ext cx="475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ea typeface="Times New Roman" panose="02020603050405020304" pitchFamily="18" charset="0"/>
              </a:rPr>
              <a:t>Обсяг прийому за ОС магістр</a:t>
            </a:r>
          </a:p>
        </p:txBody>
      </p:sp>
      <p:sp>
        <p:nvSpPr>
          <p:cNvPr id="10" name="Rectangle 1"/>
          <p:cNvSpPr txBox="1">
            <a:spLocks/>
          </p:cNvSpPr>
          <p:nvPr/>
        </p:nvSpPr>
        <p:spPr>
          <a:xfrm>
            <a:off x="0" y="41983"/>
            <a:ext cx="8676456" cy="794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РЕЗУЛЬТАТИ ПРИЙОМУ в 2024 році</a:t>
            </a:r>
          </a:p>
        </p:txBody>
      </p:sp>
    </p:spTree>
    <p:extLst>
      <p:ext uri="{BB962C8B-B14F-4D97-AF65-F5344CB8AC3E}">
        <p14:creationId xmlns:p14="http://schemas.microsoft.com/office/powerpoint/2010/main" val="261249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0621E70-6140-429C-97FA-6ECDF3217015}"/>
              </a:ext>
            </a:extLst>
          </p:cNvPr>
          <p:cNvSpPr/>
          <p:nvPr/>
        </p:nvSpPr>
        <p:spPr>
          <a:xfrm>
            <a:off x="1763688" y="5157192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ea typeface="Times New Roman" panose="02020603050405020304" pitchFamily="18" charset="0"/>
              </a:rPr>
              <a:t>Обсяг прийому в аспірантуру</a:t>
            </a:r>
          </a:p>
        </p:txBody>
      </p:sp>
      <p:sp>
        <p:nvSpPr>
          <p:cNvPr id="10" name="Rectangle 1"/>
          <p:cNvSpPr txBox="1">
            <a:spLocks/>
          </p:cNvSpPr>
          <p:nvPr/>
        </p:nvSpPr>
        <p:spPr>
          <a:xfrm>
            <a:off x="0" y="41983"/>
            <a:ext cx="8676456" cy="794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РЕЗУЛЬТАТИ ПРИЙОМУ в 2024 році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BAC8F1F1-8703-4C13-9A45-DD752873C9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6914501"/>
              </p:ext>
            </p:extLst>
          </p:nvPr>
        </p:nvGraphicFramePr>
        <p:xfrm>
          <a:off x="0" y="1052736"/>
          <a:ext cx="5364088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637E1D52-4BF7-0F89-F450-47AC36CD66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3951985"/>
              </p:ext>
            </p:extLst>
          </p:nvPr>
        </p:nvGraphicFramePr>
        <p:xfrm>
          <a:off x="5220072" y="836712"/>
          <a:ext cx="3384376" cy="4689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1249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6" grpId="0">
        <p:bldAsOne/>
      </p:bldGraphic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56670623"/>
              </p:ext>
            </p:extLst>
          </p:nvPr>
        </p:nvGraphicFramePr>
        <p:xfrm>
          <a:off x="-35538" y="-387424"/>
          <a:ext cx="8748464" cy="6912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1"/>
          <p:cNvSpPr>
            <a:spLocks noGrp="1"/>
          </p:cNvSpPr>
          <p:nvPr>
            <p:ph type="title"/>
          </p:nvPr>
        </p:nvSpPr>
        <p:spPr>
          <a:xfrm>
            <a:off x="-36512" y="0"/>
            <a:ext cx="8928992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Результати прийому по кафедрах машинобудівного факультету НУ «ЗАПОРІЗЬКА ПОЛІТЕХНІКА», </a:t>
            </a: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4482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EE82897-DF76-4FAF-8E1C-FF87100549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0</TotalTime>
  <Words>734</Words>
  <Application>Microsoft Office PowerPoint</Application>
  <PresentationFormat>Экран (4:3)</PresentationFormat>
  <Paragraphs>119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Impact</vt:lpstr>
      <vt:lpstr>Times New Roman</vt:lpstr>
      <vt:lpstr>Wingdings</vt:lpstr>
      <vt:lpstr>Главное мероприятие</vt:lpstr>
      <vt:lpstr>Презентация PowerPoint</vt:lpstr>
      <vt:lpstr>Нормативні документи, якими було регламентовано вступ до НУ «Запорізька політехніка» у 2024 році:</vt:lpstr>
      <vt:lpstr>Основні фактори ускладнення під час вступної кампанії 2024 року:</vt:lpstr>
      <vt:lpstr>Презентация PowerPoint</vt:lpstr>
      <vt:lpstr>РЕЗУЛЬТАТИ ПРИЙОМУ в 2024 році</vt:lpstr>
      <vt:lpstr>РЕЗУЛЬТАТИ ПРИЙОМУ в 2024 році</vt:lpstr>
      <vt:lpstr>Презентация PowerPoint</vt:lpstr>
      <vt:lpstr>Презентация PowerPoint</vt:lpstr>
      <vt:lpstr>Результати прийому по кафедрах машинобудівного факультету НУ «ЗАПОРІЗЬКА ПОЛІТЕХНІКА», Бакалаврат</vt:lpstr>
      <vt:lpstr>Результати прийому по кафедрах машинобудівного факультету НУ «ЗАПОРІЗЬКА ПОЛІТЕХНІКА», магістратура</vt:lpstr>
      <vt:lpstr>Результати прийому по кафедрах транспортного факультету  НУ «ЗАПОРІЗЬКА ПОЛІТЕХНІКА», Бакалаврат</vt:lpstr>
      <vt:lpstr>Результати прийому по кафедрах транспортного факультету  НУ «ЗАПОРІЗЬКА ПОЛІТЕХНІКА», магістратура</vt:lpstr>
      <vt:lpstr>Результати прийому по кафедрах інженерно-фізичного факультету НУ «ЗАПОРІЗЬКА ПОЛІТЕХНІКА», Бакалаврат</vt:lpstr>
      <vt:lpstr>Результати прийому по кафедрах інженерно-фізичного факультету НУ «ЗАПОРІЗЬКА ПОЛІТЕХНІКА», Магістратура</vt:lpstr>
      <vt:lpstr>Результати прийому по кафедрах електротехнічного факультету НУ «ЗАПОРІЗЬКА ПОЛІТЕХНІКА», Бакалаврат</vt:lpstr>
      <vt:lpstr>Результати прийому по кафедрах електротехнічного факультету НУ «ЗАПОРІЗЬКА ПОЛІТЕХНІКА», Магістратура</vt:lpstr>
      <vt:lpstr>Результати прийому по кафедрах факультету будівництва, архітектури та дизайну НУ «ЗАПОРІЗЬКА ПОЛІТЕХНІКА», Бакалаврат</vt:lpstr>
      <vt:lpstr>Результати прийому по кафедрах факультету будівництва, архітектури та дизайну НУ «ЗАПОРІЗЬКА ПОЛІТЕХНІКА», Магістратура</vt:lpstr>
      <vt:lpstr>Результати прийому по кафедрах факультету комп'ютерних наук і технологій  НУ «ЗАПОРІЗЬКА ПОЛІТЕХНІКА», Бакалаврат</vt:lpstr>
      <vt:lpstr>Результати прийому по кафедрах факультету комп'ютерних наук і технологій  НУ «ЗАПОРІЗЬКА ПОЛІТЕХНІКА», Магістратура</vt:lpstr>
      <vt:lpstr>Результати прийому по кафедрах факультету  ІНФОРМАЦІЙНОЇ БЕЗПЕКИ та електронних комунікацій НУ «ЗАПОРІЗЬКА ПОЛІТЕХНІКА»,  Бакалаврат</vt:lpstr>
      <vt:lpstr>Результати прийому по кафедрах факультету  ІНФОРМАЦІЙНОЇ БЕЗПЕКИ та електронних комунікацій НУ «ЗАПОРІЗЬКА ПОЛІТЕХНІКА», магістратура</vt:lpstr>
      <vt:lpstr>Результати прийому по кафедрах гуманітарного факультету НУ «ЗАПОРІЗЬКА ПОЛІТЕХНІКА», Бакалаврат</vt:lpstr>
      <vt:lpstr>Результати прийому по кафедрах гуманітарного факультету НУ «ЗАПОРІЗЬКА ПОЛІТЕХНІКА», Магістратура</vt:lpstr>
      <vt:lpstr>Результати прийому по кафедрах факультету бізнес-технологій та економіки НУ «ЗАПОРІЗЬКА ПОЛІТЕХНІКА», бакалаврат</vt:lpstr>
      <vt:lpstr>Результати прийому по кафедрах факультету бізнес-технологій та економіки НУ «ЗАПОРІЗЬКА ПОЛІТЕХНІКА», магістратура</vt:lpstr>
      <vt:lpstr>Результати прийому по кафедрах юридичного факультету  НУ «ЗАПОРІЗЬКА ПОЛІТЕХНІКА», Бакалаврат</vt:lpstr>
      <vt:lpstr>Результати прийому по кафедрах юридичного факультету  НУ «ЗАПОРІЗЬКА ПОЛІТЕХНІКА», Магістратура</vt:lpstr>
      <vt:lpstr>Результати прийому по кафедрах факультету соціальних наук НУ «ЗАПОРІЗЬКА ПОЛІТЕХНІКА», Бакалаврат</vt:lpstr>
      <vt:lpstr>Результати прийому по кафедрах факультету соціальних наук НУ «ЗАПОРІЗЬКА ПОЛІТЕХНІКА», Магістратура</vt:lpstr>
      <vt:lpstr>Результати прийому по кафедрах факультету управління фізичною культурою та спортом НУ «ЗАПОРІЗЬКА ПОЛІТЕХНІКА», Бакалаврат</vt:lpstr>
      <vt:lpstr>Результати прийому по кафедрах факультету управління фізичною культурою та спортом НУ «ЗАПОРІЗЬКА ПОЛІТЕХНІКА», Магістратура</vt:lpstr>
      <vt:lpstr>Результати прийому вступників на основі фахового молодшого бакалавра по структурним підрозділам УНІВЕРСИТЕТУ та іншим ВНЗ 1-2 рівня акредитації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2015-02-24T13:23:33Z</dcterms:created>
  <dcterms:modified xsi:type="dcterms:W3CDTF">2024-11-25T12:16:21Z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TC101671299990</vt:lpwstr>
  </property>
</Properties>
</file>