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8" r:id="rId6"/>
    <p:sldId id="259" r:id="rId7"/>
    <p:sldId id="260" r:id="rId8"/>
    <p:sldId id="269" r:id="rId9"/>
    <p:sldId id="275" r:id="rId10"/>
    <p:sldId id="261" r:id="rId11"/>
    <p:sldId id="262" r:id="rId12"/>
    <p:sldId id="266" r:id="rId13"/>
    <p:sldId id="265" r:id="rId14"/>
    <p:sldId id="279" r:id="rId15"/>
    <p:sldId id="281" r:id="rId16"/>
    <p:sldId id="271" r:id="rId17"/>
    <p:sldId id="272" r:id="rId18"/>
    <p:sldId id="277" r:id="rId19"/>
    <p:sldId id="285" r:id="rId20"/>
    <p:sldId id="274" r:id="rId21"/>
    <p:sldId id="282" r:id="rId22"/>
    <p:sldId id="273" r:id="rId23"/>
    <p:sldId id="283" r:id="rId24"/>
    <p:sldId id="284" r:id="rId25"/>
    <p:sldId id="278" r:id="rId26"/>
  </p:sldIdLst>
  <p:sldSz cx="12192000" cy="6858000"/>
  <p:notesSz cx="6735763" cy="98663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302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514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952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33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1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48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338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407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016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43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92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4BC90-5AFC-4B01-B0A7-8477809BEF59}" type="datetimeFigureOut">
              <a:rPr lang="uk-UA" smtClean="0"/>
              <a:t>22.11.2024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EBA2F-3E7B-469A-A25A-F40BABE0E07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995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6506" y="4696532"/>
            <a:ext cx="10853953" cy="178874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в.о. декана ФБАД Віра САВЧЕНКО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6506" y="451583"/>
            <a:ext cx="11395494" cy="2422245"/>
          </a:xfrm>
        </p:spPr>
        <p:txBody>
          <a:bodyPr>
            <a:noAutofit/>
          </a:bodyPr>
          <a:lstStyle/>
          <a:p>
            <a:r>
              <a:rPr lang="uk-UA" sz="6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Стан та перспективи розвитку факультету будівництва, архітектури та дизайну</a:t>
            </a:r>
          </a:p>
        </p:txBody>
      </p:sp>
    </p:spTree>
    <p:extLst>
      <p:ext uri="{BB962C8B-B14F-4D97-AF65-F5344CB8AC3E}">
        <p14:creationId xmlns:p14="http://schemas.microsoft.com/office/powerpoint/2010/main" val="78679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61705" y="429490"/>
            <a:ext cx="10154194" cy="719137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Штат НПП  кафедр факультету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630759"/>
              </p:ext>
            </p:extLst>
          </p:nvPr>
        </p:nvGraphicFramePr>
        <p:xfrm>
          <a:off x="1843088" y="1571625"/>
          <a:ext cx="8943975" cy="484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Документ" r:id="rId3" imgW="10101013" imgH="5476565" progId="Word.Document.12">
                  <p:embed/>
                </p:oleObj>
              </mc:Choice>
              <mc:Fallback>
                <p:oleObj name="Документ" r:id="rId3" imgW="10101013" imgH="54765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43088" y="1571625"/>
                        <a:ext cx="8943975" cy="4843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24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10988" y="1"/>
            <a:ext cx="11681012" cy="96847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Середній вік НПП  кафедр факультету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249451"/>
              </p:ext>
            </p:extLst>
          </p:nvPr>
        </p:nvGraphicFramePr>
        <p:xfrm>
          <a:off x="1957388" y="1100138"/>
          <a:ext cx="6715125" cy="584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Документ" r:id="rId3" imgW="5969168" imgH="5205509" progId="Word.Document.12">
                  <p:embed/>
                </p:oleObj>
              </mc:Choice>
              <mc:Fallback>
                <p:oleObj name="Документ" r:id="rId3" imgW="5969168" imgH="520550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7388" y="1100138"/>
                        <a:ext cx="6715125" cy="5843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8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10988" y="1"/>
            <a:ext cx="11681012" cy="96847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Наукова діяльність кафедр факультету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115941"/>
              </p:ext>
            </p:extLst>
          </p:nvPr>
        </p:nvGraphicFramePr>
        <p:xfrm>
          <a:off x="658813" y="831850"/>
          <a:ext cx="11063287" cy="734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Документ" r:id="rId3" imgW="10395482" imgH="6898082" progId="Word.Document.12">
                  <p:embed/>
                </p:oleObj>
              </mc:Choice>
              <mc:Fallback>
                <p:oleObj name="Документ" r:id="rId3" imgW="10395482" imgH="6898082" progId="Word.Document.12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13" y="831850"/>
                        <a:ext cx="11063287" cy="7342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505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77638" y="664234"/>
            <a:ext cx="11681012" cy="96847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Публікаційна активність кафедр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263896"/>
              </p:ext>
            </p:extLst>
          </p:nvPr>
        </p:nvGraphicFramePr>
        <p:xfrm>
          <a:off x="1406642" y="1249597"/>
          <a:ext cx="8712452" cy="3582903"/>
        </p:xfrm>
        <a:graphic>
          <a:graphicData uri="http://schemas.openxmlformats.org/drawingml/2006/table">
            <a:tbl>
              <a:tblPr firstRow="1" bandRow="1"/>
              <a:tblGrid>
                <a:gridCol w="1360243">
                  <a:extLst>
                    <a:ext uri="{9D8B030D-6E8A-4147-A177-3AD203B41FA5}">
                      <a16:colId xmlns:a16="http://schemas.microsoft.com/office/drawing/2014/main" val="4115866905"/>
                    </a:ext>
                  </a:extLst>
                </a:gridCol>
                <a:gridCol w="1360243">
                  <a:extLst>
                    <a:ext uri="{9D8B030D-6E8A-4147-A177-3AD203B41FA5}">
                      <a16:colId xmlns:a16="http://schemas.microsoft.com/office/drawing/2014/main" val="1290408498"/>
                    </a:ext>
                  </a:extLst>
                </a:gridCol>
                <a:gridCol w="1290637">
                  <a:extLst>
                    <a:ext uri="{9D8B030D-6E8A-4147-A177-3AD203B41FA5}">
                      <a16:colId xmlns:a16="http://schemas.microsoft.com/office/drawing/2014/main" val="2044925555"/>
                    </a:ext>
                  </a:extLst>
                </a:gridCol>
                <a:gridCol w="1198913">
                  <a:extLst>
                    <a:ext uri="{9D8B030D-6E8A-4147-A177-3AD203B41FA5}">
                      <a16:colId xmlns:a16="http://schemas.microsoft.com/office/drawing/2014/main" val="1738562915"/>
                    </a:ext>
                  </a:extLst>
                </a:gridCol>
                <a:gridCol w="1014165">
                  <a:extLst>
                    <a:ext uri="{9D8B030D-6E8A-4147-A177-3AD203B41FA5}">
                      <a16:colId xmlns:a16="http://schemas.microsoft.com/office/drawing/2014/main" val="4187800514"/>
                    </a:ext>
                  </a:extLst>
                </a:gridCol>
                <a:gridCol w="922441">
                  <a:extLst>
                    <a:ext uri="{9D8B030D-6E8A-4147-A177-3AD203B41FA5}">
                      <a16:colId xmlns:a16="http://schemas.microsoft.com/office/drawing/2014/main" val="2249454409"/>
                    </a:ext>
                  </a:extLst>
                </a:gridCol>
                <a:gridCol w="768268">
                  <a:extLst>
                    <a:ext uri="{9D8B030D-6E8A-4147-A177-3AD203B41FA5}">
                      <a16:colId xmlns:a16="http://schemas.microsoft.com/office/drawing/2014/main" val="3804706716"/>
                    </a:ext>
                  </a:extLst>
                </a:gridCol>
                <a:gridCol w="768268">
                  <a:extLst>
                    <a:ext uri="{9D8B030D-6E8A-4147-A177-3AD203B41FA5}">
                      <a16:colId xmlns:a16="http://schemas.microsoft.com/office/drawing/2014/main" val="2585700039"/>
                    </a:ext>
                  </a:extLst>
                </a:gridCol>
                <a:gridCol w="29274">
                  <a:extLst>
                    <a:ext uri="{9D8B030D-6E8A-4147-A177-3AD203B41FA5}">
                      <a16:colId xmlns:a16="http://schemas.microsoft.com/office/drawing/2014/main" val="1768751915"/>
                    </a:ext>
                  </a:extLst>
                </a:gridCol>
              </a:tblGrid>
              <a:tr h="37052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Кафедра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Кількість, станом на 01.10.24р.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312967"/>
                  </a:ext>
                </a:extLst>
              </a:tr>
              <a:tr h="98819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Навчальні посібники, монографії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Статті викладачів  всього  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 них статті зі студентами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Тези доповідей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 них разом зі студентами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Статті, що мають цитування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399015"/>
                  </a:ext>
                </a:extLst>
              </a:tr>
              <a:tr h="44483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Scopus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WoS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903910"/>
                  </a:ext>
                </a:extLst>
              </a:tr>
              <a:tr h="444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Дизайн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897757"/>
                  </a:ext>
                </a:extLst>
              </a:tr>
              <a:tr h="444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БВУП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72477"/>
                  </a:ext>
                </a:extLst>
              </a:tr>
              <a:tr h="444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КМХТ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637119"/>
                  </a:ext>
                </a:extLst>
              </a:tr>
              <a:tr h="4448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 і НС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369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044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76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91810" y="336432"/>
            <a:ext cx="11681012" cy="96847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Участь викладачів в роботі редакційних колегій</a:t>
            </a:r>
            <a:b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 наукових видань 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2309" y="1859340"/>
            <a:ext cx="116025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Ірина </a:t>
            </a:r>
            <a:r>
              <a:rPr lang="uk-UA" dirty="0"/>
              <a:t>РИЖОВА -  член редакційної колегії збірника наукових праць "</a:t>
            </a:r>
            <a:r>
              <a:rPr lang="en-US" dirty="0"/>
              <a:t>HUMANITIES STUDIES</a:t>
            </a:r>
            <a:r>
              <a:rPr lang="en-US" dirty="0" smtClean="0"/>
              <a:t>".</a:t>
            </a:r>
            <a:r>
              <a:rPr lang="uk-UA" dirty="0" smtClean="0"/>
              <a:t>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 smtClean="0"/>
              <a:t>2.</a:t>
            </a:r>
            <a:r>
              <a:rPr lang="uk-UA" dirty="0" smtClean="0"/>
              <a:t> Ірина </a:t>
            </a:r>
            <a:r>
              <a:rPr lang="uk-UA" dirty="0"/>
              <a:t>РИЖОВА -  член редакційної колегії "</a:t>
            </a:r>
            <a:r>
              <a:rPr lang="en-US" dirty="0" smtClean="0"/>
              <a:t>Science</a:t>
            </a:r>
            <a:r>
              <a:rPr lang="uk-UA" dirty="0" smtClean="0"/>
              <a:t> </a:t>
            </a:r>
            <a:r>
              <a:rPr lang="en-US" dirty="0" smtClean="0"/>
              <a:t>Rise</a:t>
            </a:r>
            <a:r>
              <a:rPr lang="en-US" dirty="0"/>
              <a:t>" </a:t>
            </a:r>
            <a:r>
              <a:rPr lang="uk-UA" dirty="0"/>
              <a:t>який входить до переліку фахових видань МОН </a:t>
            </a:r>
            <a:r>
              <a:rPr lang="uk-UA" dirty="0" smtClean="0"/>
              <a:t>України</a:t>
            </a:r>
          </a:p>
          <a:p>
            <a:endParaRPr lang="uk-UA" dirty="0"/>
          </a:p>
          <a:p>
            <a:r>
              <a:rPr lang="uk-UA" dirty="0" smtClean="0"/>
              <a:t>3. Юрій </a:t>
            </a:r>
            <a:r>
              <a:rPr lang="uk-UA" dirty="0"/>
              <a:t>КРИВОРУЧКО - редактор числа наукового фахового видання «</a:t>
            </a:r>
            <a:r>
              <a:rPr lang="uk-UA" dirty="0" err="1"/>
              <a:t>Квартальник</a:t>
            </a:r>
            <a:r>
              <a:rPr lang="uk-UA" dirty="0"/>
              <a:t> архітектури і урбаністики» Варшавської політехніки, Комітету </a:t>
            </a:r>
            <a:r>
              <a:rPr lang="uk-UA" dirty="0" err="1"/>
              <a:t>архіітектури</a:t>
            </a:r>
            <a:r>
              <a:rPr lang="uk-UA" dirty="0"/>
              <a:t> і урбаністики Польської академії наук, присвяченого Україні, 2024 („</a:t>
            </a:r>
            <a:r>
              <a:rPr lang="en-US" dirty="0" err="1"/>
              <a:t>Kwartalnik</a:t>
            </a:r>
            <a:r>
              <a:rPr lang="en-US" dirty="0"/>
              <a:t> </a:t>
            </a:r>
            <a:r>
              <a:rPr lang="en-US" dirty="0" err="1"/>
              <a:t>Architektury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Urbanistyki</a:t>
            </a:r>
            <a:r>
              <a:rPr lang="en-US" dirty="0"/>
              <a:t>”, </a:t>
            </a:r>
            <a:r>
              <a:rPr lang="en-US" dirty="0" err="1"/>
              <a:t>Komitet</a:t>
            </a:r>
            <a:r>
              <a:rPr lang="en-US" dirty="0"/>
              <a:t> </a:t>
            </a:r>
            <a:r>
              <a:rPr lang="en-US" dirty="0" err="1"/>
              <a:t>Architektury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Urbanistyki</a:t>
            </a:r>
            <a:r>
              <a:rPr lang="en-US" dirty="0"/>
              <a:t> PAN, ISSN 0023-5865</a:t>
            </a:r>
            <a:r>
              <a:rPr lang="en-US" dirty="0" smtClean="0"/>
              <a:t>).</a:t>
            </a:r>
            <a:endParaRPr lang="uk-UA" dirty="0" smtClean="0"/>
          </a:p>
          <a:p>
            <a:endParaRPr lang="uk-UA" dirty="0" smtClean="0"/>
          </a:p>
          <a:p>
            <a:pPr marL="342900" indent="-342900">
              <a:buFontTx/>
              <a:buAutoNum type="arabicPeriod" startAt="4"/>
            </a:pPr>
            <a:r>
              <a:rPr lang="uk-UA" dirty="0" smtClean="0"/>
              <a:t>Олексій </a:t>
            </a:r>
            <a:r>
              <a:rPr lang="uk-UA" dirty="0"/>
              <a:t>ВОСКОБОЙНІК </a:t>
            </a:r>
            <a:r>
              <a:rPr lang="uk-UA" dirty="0" smtClean="0"/>
              <a:t>– член редколегії  журналу «Здобутки </a:t>
            </a:r>
            <a:r>
              <a:rPr lang="uk-UA" dirty="0"/>
              <a:t>клінічної і експериментальної медицини</a:t>
            </a:r>
            <a:r>
              <a:rPr lang="uk-UA" dirty="0" smtClean="0"/>
              <a:t>»</a:t>
            </a:r>
          </a:p>
          <a:p>
            <a:endParaRPr lang="uk-UA" dirty="0"/>
          </a:p>
          <a:p>
            <a:pPr marL="342900" indent="-342900">
              <a:buAutoNum type="arabicPeriod" startAt="4"/>
            </a:pPr>
            <a:endParaRPr lang="uk-UA" dirty="0" smtClean="0"/>
          </a:p>
          <a:p>
            <a:r>
              <a:rPr lang="uk-UA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2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10988" y="1"/>
            <a:ext cx="11681012" cy="96847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Участь у роботі спеціалізованих вчених рад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120" y="1078150"/>
            <a:ext cx="104437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uk-UA" dirty="0" smtClean="0"/>
              <a:t>Юрій </a:t>
            </a:r>
            <a:r>
              <a:rPr lang="uk-UA" dirty="0"/>
              <a:t>КРИВОРУЧКО -  член спеціалізованої ради із захисту докторських дисертацій Д 26.056.02 Київського національного університету будівництва і </a:t>
            </a:r>
            <a:r>
              <a:rPr lang="uk-UA" dirty="0" smtClean="0"/>
              <a:t>архітектури</a:t>
            </a:r>
          </a:p>
          <a:p>
            <a:r>
              <a:rPr lang="uk-UA" dirty="0" smtClean="0"/>
              <a:t>2.  Олександр</a:t>
            </a:r>
            <a:r>
              <a:rPr lang="ru-RU" dirty="0" smtClean="0"/>
              <a:t> </a:t>
            </a:r>
            <a:r>
              <a:rPr lang="ru-RU" dirty="0"/>
              <a:t>МІТЯЄВ  </a:t>
            </a:r>
            <a:r>
              <a:rPr lang="ru-RU" dirty="0" smtClean="0"/>
              <a:t>- </a:t>
            </a:r>
            <a:r>
              <a:rPr lang="uk-UA" dirty="0" smtClean="0"/>
              <a:t>вчений секретар спеціалізованої вченої ради Д 17.052.01. НУ «Запорізька політехніка</a:t>
            </a:r>
            <a:r>
              <a:rPr lang="ru-RU" dirty="0" smtClean="0"/>
              <a:t>»</a:t>
            </a:r>
          </a:p>
          <a:p>
            <a:pPr marL="342900" indent="-342900">
              <a:buAutoNum type="arabicPeriod" startAt="3"/>
            </a:pPr>
            <a:r>
              <a:rPr lang="uk-UA" dirty="0" smtClean="0"/>
              <a:t>Олександр</a:t>
            </a:r>
            <a:r>
              <a:rPr lang="ru-RU" dirty="0" smtClean="0"/>
              <a:t> </a:t>
            </a:r>
            <a:r>
              <a:rPr lang="ru-RU" dirty="0"/>
              <a:t>МІТЯЄВ  </a:t>
            </a:r>
            <a:r>
              <a:rPr lang="ru-RU" dirty="0" smtClean="0"/>
              <a:t> - </a:t>
            </a:r>
            <a:r>
              <a:rPr lang="uk-UA" dirty="0" smtClean="0"/>
              <a:t>член спеціалізованої вченої ради К 17.740.01 ДП «Івченко Прогрес»</a:t>
            </a:r>
          </a:p>
          <a:p>
            <a:pPr marL="342900" indent="-342900">
              <a:buAutoNum type="arabicPeriod" startAt="4"/>
            </a:pPr>
            <a:r>
              <a:rPr lang="uk-UA" dirty="0" smtClean="0"/>
              <a:t>Іван ВОЛЧОК- член спеціалізованої вченої ради Д 17.052.01. НУ «Запорізька політехніка»</a:t>
            </a:r>
          </a:p>
          <a:p>
            <a:r>
              <a:rPr lang="ru-RU" dirty="0" smtClean="0"/>
              <a:t>5.   </a:t>
            </a:r>
            <a:r>
              <a:rPr lang="uk-UA" dirty="0" smtClean="0"/>
              <a:t>Віра</a:t>
            </a:r>
            <a:r>
              <a:rPr lang="ru-RU" dirty="0" smtClean="0"/>
              <a:t> САВЧЕНКО - </a:t>
            </a:r>
            <a:r>
              <a:rPr lang="uk-UA" dirty="0" smtClean="0"/>
              <a:t>технічний секретар спеціалізованої вченої ради Д 17.052.01. НУ «Запорізька політехніка»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0988" y="3600966"/>
            <a:ext cx="111884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Викладачі факультету, які отримали визнання високого рівня їхніх наукових розробок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637" y="5138897"/>
            <a:ext cx="9132600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17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81156"/>
            <a:ext cx="11681012" cy="968470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Викладачі факультету, які здобули перемогу зі студентами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7224" y="934191"/>
            <a:ext cx="119947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uk-UA" sz="16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Кафедра «Дизайн»</a:t>
            </a:r>
          </a:p>
          <a:p>
            <a:pPr lvl="0" algn="just">
              <a:spcAft>
                <a:spcPts val="0"/>
              </a:spcAft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Тетяна ПАВЛЕНКО: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Міжнародний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«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Architecture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Student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Contest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2024» від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Saint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Gobain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(національний етап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М. Дубовий, Т. Терещенко,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ІІ місце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Університетський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студентських наукових робіт (секція «Дизайн», кафедральний рівень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Л.Руденко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ІІІ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endParaRPr lang="uk-UA" sz="16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Ганна ПОТАПЕНКО: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XVIII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Всеукраїнському конкурсі наукових студентських робіт з актуальних проблем пакувальної індустрії, 2023. К.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Петрик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(1 місце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XІX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Всеукраїнський конкурс наукових студентських робіт з актуальних проблем пакувальної індустрії «Золотий 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каштан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, 2024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В.</a:t>
            </a:r>
            <a:r>
              <a:rPr lang="uk-UA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Галантюк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(1 місце)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«Єдиний логотип для підприємців Запорізької області»,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2023. Е.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Карим (1 місце), </a:t>
            </a:r>
            <a:r>
              <a:rPr lang="uk-UA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Д.Зубкова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2 місце), </a:t>
            </a:r>
            <a:r>
              <a:rPr lang="uk-UA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К.Петрик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3 місце),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Міжнародний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«КРЕАТИВН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 МІСТ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організований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спільно з Краківським технічним університетом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Є. </a:t>
            </a:r>
            <a:r>
              <a:rPr lang="ru-RU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Венжега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О. Дядченко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. Костюшка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С. </a:t>
            </a:r>
            <a:r>
              <a:rPr lang="ru-RU" sz="16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Гондар</a:t>
            </a:r>
            <a:r>
              <a:rPr lang="ru-RU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Д. </a:t>
            </a:r>
            <a:r>
              <a:rPr lang="ru-RU" sz="16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Замкова</a:t>
            </a:r>
            <a:r>
              <a:rPr lang="ru-RU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uk-UA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К. </a:t>
            </a:r>
            <a:r>
              <a:rPr lang="ru-RU" sz="16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Шаблій</a:t>
            </a:r>
            <a:r>
              <a:rPr lang="ru-RU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, Д. </a:t>
            </a:r>
            <a:r>
              <a:rPr lang="ru-RU" sz="16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Малеванець</a:t>
            </a:r>
            <a:r>
              <a:rPr lang="ru-RU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uk-UA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), 2023</a:t>
            </a:r>
            <a:r>
              <a:rPr lang="uk-UA" sz="16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spcAft>
                <a:spcPts val="0"/>
              </a:spcAft>
            </a:pP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Ірина РИЖОВА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Всеукраїнський мистецький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кваліфікаційних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робіт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за другим 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магістерським рівнем вищої освіти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спеціальністю Графічний 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дизайн -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.Ковалева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ІІ </a:t>
            </a:r>
            <a:r>
              <a:rPr lang="ru-RU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місце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Університетський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студентських наукових робіт (секція «Дизайн», кафедральний рівень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2023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А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600" dirty="0" err="1">
                <a:ea typeface="Calibri" panose="020F0502020204030204" pitchFamily="34" charset="0"/>
                <a:cs typeface="Times New Roman" panose="02020603050405020304" pitchFamily="18" charset="0"/>
              </a:rPr>
              <a:t>Боровік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 (І місце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),</a:t>
            </a:r>
          </a:p>
          <a:p>
            <a:pPr marL="342900" indent="-342900" algn="just">
              <a:buFont typeface="+mj-lt"/>
              <a:buAutoNum type="arabicPeriod"/>
            </a:pP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Катерина СЕВЕРИН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Університетський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конкурс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студентських наукових робіт (секція «Дизайн», кафедральний рівень</a:t>
            </a:r>
            <a:r>
              <a:rPr lang="ru-RU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Я. Котова (І місце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67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79293" y="80003"/>
            <a:ext cx="1167204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Кафедра КМХТ</a:t>
            </a:r>
          </a:p>
          <a:p>
            <a:r>
              <a:rPr lang="uk-UA" dirty="0" smtClean="0"/>
              <a:t>Олександр МІТЯЄВ:</a:t>
            </a:r>
          </a:p>
          <a:p>
            <a:r>
              <a:rPr lang="uk-UA" dirty="0"/>
              <a:t>1. ХХІІ </a:t>
            </a:r>
            <a:r>
              <a:rPr lang="uk-UA" dirty="0" smtClean="0"/>
              <a:t>Міжнародна науково-практична конференція </a:t>
            </a:r>
            <a:r>
              <a:rPr lang="uk-UA" dirty="0"/>
              <a:t>«Людина і космос</a:t>
            </a:r>
            <a:r>
              <a:rPr lang="uk-UA" dirty="0" smtClean="0"/>
              <a:t>» -Диплом </a:t>
            </a:r>
            <a:r>
              <a:rPr lang="uk-UA" dirty="0"/>
              <a:t>за найкращу доповідь </a:t>
            </a:r>
            <a:r>
              <a:rPr lang="uk-UA" dirty="0" smtClean="0"/>
              <a:t>О. </a:t>
            </a:r>
            <a:r>
              <a:rPr lang="uk-UA" dirty="0" err="1" smtClean="0"/>
              <a:t>Твердохліб</a:t>
            </a:r>
            <a:endParaRPr lang="uk-UA" dirty="0"/>
          </a:p>
          <a:p>
            <a:r>
              <a:rPr lang="uk-UA" dirty="0"/>
              <a:t>2. ХХІ</a:t>
            </a:r>
            <a:r>
              <a:rPr lang="en-US" dirty="0"/>
              <a:t>V </a:t>
            </a:r>
            <a:r>
              <a:rPr lang="uk-UA" dirty="0" smtClean="0"/>
              <a:t>Міжнародна науково-практична конференція </a:t>
            </a:r>
            <a:r>
              <a:rPr lang="uk-UA" dirty="0"/>
              <a:t>«Людина і космос» - Диплом за кращу доповідь П</a:t>
            </a:r>
            <a:r>
              <a:rPr lang="uk-UA" dirty="0" smtClean="0"/>
              <a:t>. </a:t>
            </a:r>
            <a:r>
              <a:rPr lang="uk-UA" dirty="0" err="1" smtClean="0"/>
              <a:t>Безсонов</a:t>
            </a:r>
            <a:r>
              <a:rPr lang="uk-UA" dirty="0" smtClean="0"/>
              <a:t> </a:t>
            </a:r>
          </a:p>
          <a:p>
            <a:r>
              <a:rPr lang="uk-UA" dirty="0" smtClean="0"/>
              <a:t>3. ХХ</a:t>
            </a:r>
            <a:r>
              <a:rPr lang="en-US" dirty="0"/>
              <a:t>V </a:t>
            </a:r>
            <a:r>
              <a:rPr lang="uk-UA" dirty="0" smtClean="0"/>
              <a:t>Міжнародна науково-практична конференція </a:t>
            </a:r>
            <a:r>
              <a:rPr lang="uk-UA" dirty="0"/>
              <a:t>«Людина і космос» </a:t>
            </a:r>
            <a:r>
              <a:rPr lang="uk-UA" dirty="0" smtClean="0"/>
              <a:t> - </a:t>
            </a:r>
            <a:r>
              <a:rPr lang="uk-UA" dirty="0"/>
              <a:t>Диплом на кращу доповідь О</a:t>
            </a:r>
            <a:r>
              <a:rPr lang="uk-UA" dirty="0" smtClean="0"/>
              <a:t>. </a:t>
            </a:r>
            <a:r>
              <a:rPr lang="uk-UA" dirty="0" err="1" smtClean="0"/>
              <a:t>Мітяєв</a:t>
            </a:r>
            <a:endParaRPr lang="uk-UA" dirty="0" smtClean="0"/>
          </a:p>
          <a:p>
            <a:r>
              <a:rPr lang="uk-UA" dirty="0" smtClean="0"/>
              <a:t>4. ХХ</a:t>
            </a:r>
            <a:r>
              <a:rPr lang="en-US" dirty="0"/>
              <a:t>V</a:t>
            </a:r>
            <a:r>
              <a:rPr lang="uk-UA" dirty="0"/>
              <a:t>І </a:t>
            </a:r>
            <a:r>
              <a:rPr lang="uk-UA" dirty="0" smtClean="0"/>
              <a:t>Міжнародна науково-практична конференція </a:t>
            </a:r>
            <a:r>
              <a:rPr lang="uk-UA" dirty="0"/>
              <a:t>«Людина і космос</a:t>
            </a:r>
            <a:r>
              <a:rPr lang="uk-UA" dirty="0" smtClean="0"/>
              <a:t>» - </a:t>
            </a:r>
            <a:r>
              <a:rPr lang="uk-UA" dirty="0"/>
              <a:t>Диплом на кращу доповідь В</a:t>
            </a:r>
            <a:r>
              <a:rPr lang="uk-UA" dirty="0" smtClean="0"/>
              <a:t>. </a:t>
            </a:r>
            <a:r>
              <a:rPr lang="uk-UA" dirty="0" err="1" smtClean="0"/>
              <a:t>Лофердюк</a:t>
            </a:r>
            <a:endParaRPr lang="uk-UA" dirty="0" smtClean="0"/>
          </a:p>
          <a:p>
            <a:r>
              <a:rPr lang="uk-UA" dirty="0" smtClean="0"/>
              <a:t>5. Університетський конкурс </a:t>
            </a:r>
            <a:r>
              <a:rPr lang="uk-UA" dirty="0"/>
              <a:t>на кращу студентську роботу 2021-2022 </a:t>
            </a:r>
            <a:r>
              <a:rPr lang="uk-UA" dirty="0" err="1"/>
              <a:t>н.р</a:t>
            </a:r>
            <a:r>
              <a:rPr lang="uk-UA" dirty="0"/>
              <a:t>. </a:t>
            </a:r>
            <a:r>
              <a:rPr lang="uk-UA" dirty="0" smtClean="0"/>
              <a:t>П. </a:t>
            </a:r>
            <a:r>
              <a:rPr lang="uk-UA" dirty="0" err="1" smtClean="0"/>
              <a:t>Безсонов</a:t>
            </a:r>
            <a:r>
              <a:rPr lang="uk-UA" dirty="0" smtClean="0"/>
              <a:t> (3 місце) </a:t>
            </a:r>
            <a:endParaRPr lang="uk-UA" dirty="0"/>
          </a:p>
          <a:p>
            <a:r>
              <a:rPr lang="uk-UA" dirty="0" smtClean="0"/>
              <a:t>6. Університетський конкурс на кращу студентську </a:t>
            </a:r>
            <a:r>
              <a:rPr lang="ru-RU" dirty="0" smtClean="0"/>
              <a:t>роботу </a:t>
            </a:r>
            <a:r>
              <a:rPr lang="uk-UA" dirty="0"/>
              <a:t>2023-2024 н. р. Анатолій </a:t>
            </a:r>
            <a:r>
              <a:rPr lang="uk-UA" dirty="0" smtClean="0"/>
              <a:t>КУЗЬМЕНКО (І місце).</a:t>
            </a:r>
            <a:endParaRPr lang="uk-UA" dirty="0"/>
          </a:p>
          <a:p>
            <a:r>
              <a:rPr lang="uk-UA" dirty="0"/>
              <a:t>7. </a:t>
            </a:r>
            <a:r>
              <a:rPr lang="uk-UA" dirty="0" smtClean="0"/>
              <a:t>Університетська студентська олімпіада </a:t>
            </a:r>
            <a:r>
              <a:rPr lang="uk-UA" dirty="0"/>
              <a:t>2023-2024 н. р. </a:t>
            </a:r>
            <a:r>
              <a:rPr lang="uk-UA" dirty="0" smtClean="0"/>
              <a:t>Ольга ПЕТРАШОВА (І місце) </a:t>
            </a:r>
            <a:endParaRPr lang="uk-UA" dirty="0"/>
          </a:p>
          <a:p>
            <a:r>
              <a:rPr lang="uk-UA" dirty="0"/>
              <a:t>8. </a:t>
            </a:r>
            <a:r>
              <a:rPr lang="uk-UA" dirty="0" smtClean="0"/>
              <a:t>Університетська студентська олімпіада </a:t>
            </a:r>
            <a:r>
              <a:rPr lang="ru-RU" dirty="0" smtClean="0"/>
              <a:t>2023-2024 </a:t>
            </a:r>
            <a:r>
              <a:rPr lang="ru-RU" dirty="0"/>
              <a:t>н. р. </a:t>
            </a:r>
            <a:r>
              <a:rPr lang="uk-UA" dirty="0"/>
              <a:t>Ігор НІКІТЮК </a:t>
            </a:r>
            <a:r>
              <a:rPr lang="uk-UA" dirty="0" smtClean="0"/>
              <a:t> (3 місце)</a:t>
            </a:r>
          </a:p>
          <a:p>
            <a:endParaRPr lang="uk-UA" dirty="0" smtClean="0"/>
          </a:p>
          <a:p>
            <a:r>
              <a:rPr lang="uk-UA" dirty="0" smtClean="0"/>
              <a:t>Володимир ПЛЕСКАЧ</a:t>
            </a:r>
            <a:endParaRPr lang="uk-UA" dirty="0"/>
          </a:p>
          <a:p>
            <a:r>
              <a:rPr lang="uk-UA" dirty="0"/>
              <a:t>1. </a:t>
            </a:r>
            <a:r>
              <a:rPr lang="uk-UA" dirty="0" smtClean="0"/>
              <a:t>Університетський конкурс </a:t>
            </a:r>
            <a:r>
              <a:rPr lang="uk-UA" dirty="0"/>
              <a:t>студентських наукових робіт 2023-2024 н. р. </a:t>
            </a:r>
            <a:r>
              <a:rPr lang="uk-UA" dirty="0" smtClean="0"/>
              <a:t>- </a:t>
            </a:r>
            <a:r>
              <a:rPr lang="uk-UA" dirty="0" err="1"/>
              <a:t>А.</a:t>
            </a:r>
            <a:r>
              <a:rPr lang="uk-UA" dirty="0" err="1" smtClean="0"/>
              <a:t>Сокольський</a:t>
            </a:r>
            <a:r>
              <a:rPr lang="uk-UA" dirty="0" smtClean="0"/>
              <a:t> (2 </a:t>
            </a:r>
            <a:r>
              <a:rPr lang="uk-UA" dirty="0"/>
              <a:t>місце </a:t>
            </a:r>
            <a:r>
              <a:rPr lang="uk-UA" dirty="0" smtClean="0"/>
              <a:t>)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ПЕТРУША </a:t>
            </a:r>
            <a:r>
              <a:rPr lang="uk-UA" dirty="0"/>
              <a:t>Ю.Ю.</a:t>
            </a:r>
          </a:p>
          <a:p>
            <a:r>
              <a:rPr lang="uk-UA" dirty="0"/>
              <a:t>1. </a:t>
            </a:r>
            <a:r>
              <a:rPr lang="uk-UA" dirty="0" smtClean="0"/>
              <a:t>Університетська студентська олімпіада 2023-2024 н. р. К. Коваленко (2 місце)</a:t>
            </a:r>
          </a:p>
          <a:p>
            <a:r>
              <a:rPr lang="uk-UA" dirty="0" smtClean="0"/>
              <a:t>2. Університетська студентська олімпіада 2023-2024 н. р. В. Пашко (3 місце)</a:t>
            </a:r>
          </a:p>
          <a:p>
            <a:endParaRPr lang="uk-UA" dirty="0"/>
          </a:p>
          <a:p>
            <a:r>
              <a:rPr lang="uk-UA" dirty="0" smtClean="0"/>
              <a:t>Валентина ПОВЗЛО </a:t>
            </a:r>
            <a:endParaRPr lang="uk-UA" dirty="0"/>
          </a:p>
          <a:p>
            <a:pPr marL="342900" indent="-342900">
              <a:buAutoNum type="arabicPeriod"/>
            </a:pPr>
            <a:r>
              <a:rPr lang="uk-UA" dirty="0" smtClean="0"/>
              <a:t>ХХІІІ Міжнародна науково-практична конференція </a:t>
            </a:r>
            <a:r>
              <a:rPr lang="uk-UA" dirty="0"/>
              <a:t>«Людина і Космос» </a:t>
            </a:r>
            <a:r>
              <a:rPr lang="uk-UA" dirty="0" smtClean="0"/>
              <a:t>- Диплом </a:t>
            </a:r>
            <a:r>
              <a:rPr lang="uk-UA" dirty="0"/>
              <a:t>за найкращу </a:t>
            </a:r>
            <a:r>
              <a:rPr lang="uk-UA" dirty="0" smtClean="0"/>
              <a:t>доповідь </a:t>
            </a:r>
            <a:r>
              <a:rPr lang="uk-UA" dirty="0" err="1" smtClean="0"/>
              <a:t>Є.Сичова</a:t>
            </a:r>
            <a:endParaRPr lang="uk-UA" dirty="0" smtClean="0"/>
          </a:p>
          <a:p>
            <a:pPr marL="342900" indent="-342900">
              <a:buAutoNum type="arabicPeriod"/>
            </a:pPr>
            <a:r>
              <a:rPr lang="uk-UA" dirty="0" smtClean="0"/>
              <a:t>Університетська студентська олімпіада </a:t>
            </a:r>
            <a:r>
              <a:rPr lang="ru-RU" dirty="0" smtClean="0"/>
              <a:t>2023-2024 </a:t>
            </a:r>
            <a:r>
              <a:rPr lang="ru-RU" dirty="0"/>
              <a:t>н. р. </a:t>
            </a:r>
            <a:r>
              <a:rPr lang="uk-UA" dirty="0" err="1" smtClean="0"/>
              <a:t>А.Місько</a:t>
            </a:r>
            <a:r>
              <a:rPr lang="uk-UA" dirty="0" smtClean="0"/>
              <a:t> (І місце).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Олександр ПЕТРАШОВ</a:t>
            </a:r>
            <a:endParaRPr lang="uk-UA" dirty="0"/>
          </a:p>
          <a:p>
            <a:pPr marL="342900" indent="-342900">
              <a:buAutoNum type="arabicPeriod"/>
            </a:pPr>
            <a:r>
              <a:rPr lang="uk-UA" dirty="0" smtClean="0"/>
              <a:t>Університетська студентська олімпіада </a:t>
            </a:r>
            <a:r>
              <a:rPr lang="ru-RU" dirty="0" smtClean="0"/>
              <a:t>2023-2024 </a:t>
            </a:r>
            <a:r>
              <a:rPr lang="ru-RU" dirty="0"/>
              <a:t>н. р. </a:t>
            </a:r>
            <a:r>
              <a:rPr lang="uk-UA" dirty="0"/>
              <a:t>Юлія ФІСАЙ </a:t>
            </a:r>
            <a:r>
              <a:rPr lang="uk-UA" dirty="0" smtClean="0"/>
              <a:t> (2 місце)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309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3411" y="1089212"/>
            <a:ext cx="11362765" cy="5768788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Навчальні лабораторії:</a:t>
            </a:r>
          </a:p>
          <a:p>
            <a:pPr marL="342900" indent="-342900" algn="just">
              <a:buFontTx/>
              <a:buChar char="-"/>
            </a:pPr>
            <a:r>
              <a:rPr lang="ru-RU" dirty="0" err="1"/>
              <a:t>інженерно-технічного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та </a:t>
            </a:r>
            <a:r>
              <a:rPr lang="ru-RU" dirty="0" err="1"/>
              <a:t>споруд</a:t>
            </a:r>
            <a:r>
              <a:rPr lang="ru-RU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/>
              <a:t>енергоресурсозбереження</a:t>
            </a:r>
            <a:r>
              <a:rPr lang="ru-RU" dirty="0"/>
              <a:t> та </a:t>
            </a:r>
            <a:r>
              <a:rPr lang="ru-RU" dirty="0" err="1"/>
              <a:t>енергоефективних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в </a:t>
            </a:r>
            <a:r>
              <a:rPr lang="ru-RU" dirty="0" err="1"/>
              <a:t>архітектурі</a:t>
            </a:r>
            <a:r>
              <a:rPr lang="ru-RU" dirty="0"/>
              <a:t> та </a:t>
            </a:r>
            <a:r>
              <a:rPr lang="ru-RU" dirty="0" err="1"/>
              <a:t>будівництві</a:t>
            </a:r>
            <a:r>
              <a:rPr lang="ru-RU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uk-UA" dirty="0"/>
              <a:t>дослідження процесів обробки металів</a:t>
            </a:r>
            <a:r>
              <a:rPr lang="uk-UA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uk-UA" dirty="0"/>
              <a:t>порошкових та композиційних матеріалів</a:t>
            </a:r>
            <a:r>
              <a:rPr lang="uk-UA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uk-UA" dirty="0"/>
              <a:t>хімічних методів дослідження</a:t>
            </a:r>
            <a:r>
              <a:rPr lang="uk-UA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r>
              <a:rPr lang="ru-RU" dirty="0" err="1"/>
              <a:t>життєдіяльності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 smtClean="0"/>
              <a:t>праці</a:t>
            </a:r>
            <a:r>
              <a:rPr lang="uk-UA" dirty="0" smtClean="0"/>
              <a:t>.</a:t>
            </a:r>
            <a:endParaRPr lang="uk-UA" dirty="0"/>
          </a:p>
          <a:p>
            <a:pPr algn="just"/>
            <a:r>
              <a:rPr lang="uk-UA" b="1" dirty="0" smtClean="0"/>
              <a:t>Навчально-виробничі майстерні :</a:t>
            </a:r>
          </a:p>
          <a:p>
            <a:pPr marL="342900" indent="-342900" algn="just">
              <a:buFontTx/>
              <a:buChar char="-"/>
            </a:pPr>
            <a:r>
              <a:rPr lang="uk-UA" dirty="0"/>
              <a:t>рисунку та живопису;</a:t>
            </a:r>
          </a:p>
          <a:p>
            <a:pPr marL="457200" indent="-457200" algn="just">
              <a:buFontTx/>
              <a:buChar char="-"/>
            </a:pPr>
            <a:r>
              <a:rPr lang="uk-UA" dirty="0"/>
              <a:t>макетування та скульптури;</a:t>
            </a:r>
          </a:p>
          <a:p>
            <a:pPr marL="457200" indent="-457200" algn="just">
              <a:buFontTx/>
              <a:buChar char="-"/>
            </a:pPr>
            <a:r>
              <a:rPr lang="uk-UA" dirty="0"/>
              <a:t>з обробки матеріалів;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351692" y="0"/>
            <a:ext cx="12543691" cy="968470"/>
          </a:xfrm>
          <a:scene3d>
            <a:camera prst="obliqueBottomRight"/>
            <a:lightRig rig="threePt" dir="t"/>
          </a:scene3d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Лабораторії та майстерні  кафедр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64036" y="1523213"/>
            <a:ext cx="1037486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0070C0"/>
                </a:solidFill>
              </a:rPr>
              <a:t>Кафедра КМХТ</a:t>
            </a:r>
          </a:p>
          <a:p>
            <a:endParaRPr lang="uk-UA" sz="2400" dirty="0" smtClean="0"/>
          </a:p>
          <a:p>
            <a:r>
              <a:rPr lang="uk-UA" sz="2400" dirty="0" smtClean="0"/>
              <a:t>- «</a:t>
            </a:r>
            <a:r>
              <a:rPr lang="uk-UA" sz="2400" dirty="0"/>
              <a:t>Цікава хімія та хімічні аспекти економічних проблем». (проф. </a:t>
            </a:r>
            <a:r>
              <a:rPr lang="uk-UA" sz="2400" dirty="0" err="1"/>
              <a:t>Воскобойнік</a:t>
            </a:r>
            <a:r>
              <a:rPr lang="uk-UA" sz="2400" dirty="0"/>
              <a:t> О.Ю., </a:t>
            </a:r>
            <a:r>
              <a:rPr lang="uk-UA" sz="2400" dirty="0" smtClean="0"/>
              <a:t> доц</a:t>
            </a:r>
            <a:r>
              <a:rPr lang="uk-UA" sz="2400" dirty="0"/>
              <a:t>. </a:t>
            </a:r>
            <a:r>
              <a:rPr lang="uk-UA" sz="2400" dirty="0" err="1"/>
              <a:t>Петруша</a:t>
            </a:r>
            <a:r>
              <a:rPr lang="uk-UA" sz="2400" dirty="0"/>
              <a:t> Ю.Ю., ст. викладач Повзло В.М.)</a:t>
            </a:r>
            <a:endParaRPr lang="uk-UA" sz="2400" dirty="0" smtClean="0"/>
          </a:p>
          <a:p>
            <a:endParaRPr lang="uk-UA" sz="2400" dirty="0"/>
          </a:p>
          <a:p>
            <a:endParaRPr lang="uk-UA" sz="2400" dirty="0"/>
          </a:p>
          <a:p>
            <a:r>
              <a:rPr lang="uk-UA" sz="2400" dirty="0" smtClean="0">
                <a:solidFill>
                  <a:srgbClr val="0070C0"/>
                </a:solidFill>
              </a:rPr>
              <a:t>Кафедра БВУП</a:t>
            </a:r>
          </a:p>
          <a:p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«Чиста вода» (Назаренко О.М.)</a:t>
            </a:r>
          </a:p>
          <a:p>
            <a:endParaRPr lang="uk-UA" sz="2400" dirty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«Будівельно-конструкторське </a:t>
            </a:r>
            <a:r>
              <a:rPr lang="uk-UA" sz="2400" dirty="0"/>
              <a:t>студентське </a:t>
            </a:r>
            <a:r>
              <a:rPr lang="uk-UA" sz="2400" dirty="0" smtClean="0"/>
              <a:t>бюро» (</a:t>
            </a:r>
            <a:r>
              <a:rPr lang="uk-UA" sz="2400" dirty="0" err="1" smtClean="0"/>
              <a:t>Кулік</a:t>
            </a:r>
            <a:r>
              <a:rPr lang="uk-UA" sz="2400" smtClean="0"/>
              <a:t> М.В.)</a:t>
            </a:r>
            <a:endParaRPr lang="uk-UA" sz="2400" dirty="0" smtClean="0"/>
          </a:p>
          <a:p>
            <a:pPr marL="285750" indent="-285750">
              <a:buFontTx/>
              <a:buChar char="-"/>
            </a:pPr>
            <a:endParaRPr lang="uk-UA" dirty="0"/>
          </a:p>
        </p:txBody>
      </p:sp>
      <p:sp>
        <p:nvSpPr>
          <p:cNvPr id="3" name="Заголовок 3"/>
          <p:cNvSpPr>
            <a:spLocks noGrp="1"/>
          </p:cNvSpPr>
          <p:nvPr>
            <p:ph type="ctrTitle"/>
          </p:nvPr>
        </p:nvSpPr>
        <p:spPr>
          <a:xfrm>
            <a:off x="209063" y="250167"/>
            <a:ext cx="11681012" cy="96847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Наукові гуртки, які працюють на кафедрах факультету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6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5117" y="1653988"/>
            <a:ext cx="11362765" cy="5002305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 smtClean="0"/>
              <a:t>Випускові кафедри: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будівельного виробництва та управління проектами;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дизайну;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підприємництва, торгівлі та біржової діяльності;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композиційних матеріалів, хімії та технологій.</a:t>
            </a:r>
          </a:p>
          <a:p>
            <a:pPr algn="just"/>
            <a:r>
              <a:rPr lang="uk-UA" sz="3200" b="1" dirty="0" err="1" smtClean="0"/>
              <a:t>Забезпечуючі</a:t>
            </a:r>
            <a:r>
              <a:rPr lang="uk-UA" sz="3200" b="1" dirty="0" smtClean="0"/>
              <a:t> кафедри: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охорони праці і навколишнього середовища;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механіки.</a:t>
            </a:r>
          </a:p>
          <a:p>
            <a:pPr algn="just"/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8129" y="510988"/>
            <a:ext cx="9144000" cy="968470"/>
          </a:xfrm>
          <a:scene3d>
            <a:camera prst="obliqueBottomRight"/>
            <a:lightRig rig="threePt" dir="t"/>
          </a:scene3d>
        </p:spPr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Склад факультету до 2024р.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481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9063" y="250167"/>
            <a:ext cx="11681012" cy="968470"/>
          </a:xfrm>
        </p:spPr>
        <p:txBody>
          <a:bodyPr>
            <a:normAutofit fontScale="90000"/>
          </a:bodyPr>
          <a:lstStyle/>
          <a:p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Викладачі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факультету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залучені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до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діяльності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громадських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err="1">
                <a:solidFill>
                  <a:schemeClr val="accent1">
                    <a:lumMod val="50000"/>
                  </a:schemeClr>
                </a:solidFill>
              </a:rPr>
              <a:t>організацій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1321" y="1432311"/>
            <a:ext cx="112855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Кафедра «Дизайн» </a:t>
            </a:r>
          </a:p>
          <a:p>
            <a:r>
              <a:rPr lang="uk-UA" dirty="0" smtClean="0"/>
              <a:t>1. Юрій  КРИВОРУЧКО - член Архітектурної Палати України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2. Катерина  СЕВЕРІН </a:t>
            </a:r>
            <a:r>
              <a:rPr lang="ru-RU" dirty="0"/>
              <a:t>- </a:t>
            </a:r>
            <a:r>
              <a:rPr lang="en-US" dirty="0"/>
              <a:t>Ro3kvit Urban Coalition for Ukraine </a:t>
            </a:r>
            <a:r>
              <a:rPr lang="en-US" dirty="0" smtClean="0"/>
              <a:t>(</a:t>
            </a:r>
            <a:r>
              <a:rPr lang="uk-UA" dirty="0" smtClean="0"/>
              <a:t>діяльність у складі робочих груп з розробки Візії міста Запоріжжя</a:t>
            </a:r>
            <a:r>
              <a:rPr lang="ru-RU" dirty="0" smtClean="0"/>
              <a:t> </a:t>
            </a:r>
            <a:r>
              <a:rPr lang="ru-RU" dirty="0"/>
              <a:t>–  2030), 2024р.</a:t>
            </a:r>
          </a:p>
          <a:p>
            <a:r>
              <a:rPr lang="ru-RU" dirty="0" smtClean="0"/>
              <a:t>3. </a:t>
            </a:r>
            <a:r>
              <a:rPr lang="uk-UA" dirty="0" smtClean="0"/>
              <a:t>Ірина  РИЖОВА, Ганна  ПОТАПЕНКО, Ігор БОБРОВСЬКИЙ, Ніна ПАНТУС  - члени Спілки дизайнерів України.</a:t>
            </a:r>
          </a:p>
          <a:p>
            <a:r>
              <a:rPr lang="uk-UA" dirty="0" smtClean="0"/>
              <a:t>4. Тетяна  ЄНШУЄВА - голова спілки дизайнерів ЗО СДУ; член ЗОО Українського товариства охорони пам’яток історії та культури (УТОПІК).</a:t>
            </a:r>
          </a:p>
          <a:p>
            <a:r>
              <a:rPr lang="uk-UA" dirty="0" smtClean="0"/>
              <a:t>5. Олександр ДЕМИДЕНКО - член Спілки художників України.</a:t>
            </a:r>
          </a:p>
          <a:p>
            <a:r>
              <a:rPr lang="uk-UA" dirty="0" smtClean="0"/>
              <a:t>6. Світлана  ЗАХАРОВА, Ірина РУСАНОВА - член Спілки архітекторів України.</a:t>
            </a:r>
          </a:p>
          <a:p>
            <a:r>
              <a:rPr lang="uk-UA" dirty="0" smtClean="0"/>
              <a:t>7. Тетяна ПАВЛЕНКО – член Полтавського обласного благодійного фонду «Фонд розвитку громад «Ініціатива»», ГО Бюро гендерних стратегій і бюджетування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dirty="0" err="1"/>
              <a:t>Викладачі</a:t>
            </a:r>
            <a:r>
              <a:rPr lang="ru-RU" dirty="0"/>
              <a:t> </a:t>
            </a:r>
            <a:r>
              <a:rPr lang="uk-UA" b="1" dirty="0">
                <a:solidFill>
                  <a:srgbClr val="0070C0"/>
                </a:solidFill>
              </a:rPr>
              <a:t>кафедри ОП і НС </a:t>
            </a:r>
            <a:r>
              <a:rPr lang="uk-UA" dirty="0"/>
              <a:t>в повному складі є членами Європейського співтовариства з охорони праці – професійної спілки спеціалістів з безпеки та гігієни праці.</a:t>
            </a:r>
          </a:p>
          <a:p>
            <a:endParaRPr lang="ru-RU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32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67552" y="539313"/>
            <a:ext cx="1128656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Кафедра КМХТ</a:t>
            </a:r>
          </a:p>
          <a:p>
            <a:endParaRPr lang="uk-UA" dirty="0" smtClean="0"/>
          </a:p>
          <a:p>
            <a:r>
              <a:rPr lang="uk-UA" dirty="0"/>
              <a:t>1. Українське товариство з механіки руйнування матеріалів</a:t>
            </a:r>
          </a:p>
          <a:p>
            <a:r>
              <a:rPr lang="uk-UA" dirty="0"/>
              <a:t>(проф. </a:t>
            </a:r>
            <a:r>
              <a:rPr lang="uk-UA" dirty="0" err="1"/>
              <a:t>Мітяєв</a:t>
            </a:r>
            <a:r>
              <a:rPr lang="uk-UA" dirty="0"/>
              <a:t> О.А., доц. Савченко В.О., доц. </a:t>
            </a:r>
            <a:r>
              <a:rPr lang="uk-UA" dirty="0" err="1"/>
              <a:t>Акімов</a:t>
            </a:r>
            <a:r>
              <a:rPr lang="uk-UA" dirty="0"/>
              <a:t> І.В., проф. </a:t>
            </a:r>
            <a:r>
              <a:rPr lang="uk-UA" dirty="0" err="1"/>
              <a:t>Волчок</a:t>
            </a:r>
            <a:r>
              <a:rPr lang="uk-UA" dirty="0"/>
              <a:t> І.П., доц. </a:t>
            </a:r>
            <a:r>
              <a:rPr lang="uk-UA" dirty="0" err="1"/>
              <a:t>Широкобокова</a:t>
            </a:r>
            <a:r>
              <a:rPr lang="uk-UA" dirty="0"/>
              <a:t> Н.В.)</a:t>
            </a:r>
          </a:p>
          <a:p>
            <a:r>
              <a:rPr lang="uk-UA" dirty="0"/>
              <a:t>2. Технічний комітет стандартизації</a:t>
            </a:r>
            <a:r>
              <a:rPr lang="uk-UA" dirty="0" smtClean="0"/>
              <a:t>: ТК-6 </a:t>
            </a:r>
            <a:r>
              <a:rPr lang="uk-UA" dirty="0"/>
              <a:t>«Прокат, зливки, поковки і вироби зі спеціальних сталей та сплавів» (проф. </a:t>
            </a:r>
            <a:r>
              <a:rPr lang="uk-UA" dirty="0" err="1"/>
              <a:t>Мітяєв</a:t>
            </a:r>
            <a:r>
              <a:rPr lang="uk-UA" dirty="0"/>
              <a:t> О.А.)</a:t>
            </a:r>
          </a:p>
          <a:p>
            <a:r>
              <a:rPr lang="uk-UA" dirty="0"/>
              <a:t>3. </a:t>
            </a:r>
            <a:r>
              <a:rPr lang="uk-UA" dirty="0" smtClean="0"/>
              <a:t>Громадське </a:t>
            </a:r>
            <a:r>
              <a:rPr lang="uk-UA" dirty="0" err="1"/>
              <a:t>об’єднення</a:t>
            </a:r>
            <a:r>
              <a:rPr lang="uk-UA" dirty="0"/>
              <a:t> «Товариство зварників України»</a:t>
            </a:r>
          </a:p>
          <a:p>
            <a:r>
              <a:rPr lang="uk-UA" dirty="0"/>
              <a:t>(проф. </a:t>
            </a:r>
            <a:r>
              <a:rPr lang="uk-UA" dirty="0" err="1"/>
              <a:t>Мітяєв</a:t>
            </a:r>
            <a:r>
              <a:rPr lang="uk-UA" dirty="0"/>
              <a:t> О.А., </a:t>
            </a:r>
            <a:r>
              <a:rPr lang="uk-UA" dirty="0" smtClean="0"/>
              <a:t>доц. Савченко В.О., доц</a:t>
            </a:r>
            <a:r>
              <a:rPr lang="uk-UA" dirty="0"/>
              <a:t>. </a:t>
            </a:r>
            <a:r>
              <a:rPr lang="uk-UA" dirty="0" err="1"/>
              <a:t>Широкобокова</a:t>
            </a:r>
            <a:r>
              <a:rPr lang="uk-UA" dirty="0"/>
              <a:t> Н.В., ст. викладач </a:t>
            </a:r>
            <a:r>
              <a:rPr lang="uk-UA" dirty="0" err="1"/>
              <a:t>Петрашов</a:t>
            </a:r>
            <a:r>
              <a:rPr lang="uk-UA" dirty="0"/>
              <a:t> О.С</a:t>
            </a:r>
            <a:r>
              <a:rPr lang="uk-UA" dirty="0" smtClean="0"/>
              <a:t>. ).</a:t>
            </a:r>
            <a:endParaRPr lang="uk-UA" dirty="0"/>
          </a:p>
          <a:p>
            <a:r>
              <a:rPr lang="uk-UA" dirty="0"/>
              <a:t>4. </a:t>
            </a:r>
            <a:r>
              <a:rPr lang="uk-UA" dirty="0" smtClean="0"/>
              <a:t>Громадська </a:t>
            </a:r>
            <a:r>
              <a:rPr lang="uk-UA" dirty="0"/>
              <a:t>організація «Академія технічних наук України»</a:t>
            </a:r>
          </a:p>
          <a:p>
            <a:r>
              <a:rPr lang="uk-UA" dirty="0"/>
              <a:t>(доц. Плескач В.М., доц. </a:t>
            </a:r>
            <a:r>
              <a:rPr lang="uk-UA" dirty="0" err="1"/>
              <a:t>Широкобокова</a:t>
            </a:r>
            <a:r>
              <a:rPr lang="uk-UA" dirty="0"/>
              <a:t> Н.В., ст. викладач </a:t>
            </a:r>
            <a:r>
              <a:rPr lang="uk-UA" dirty="0" err="1"/>
              <a:t>Петрашов</a:t>
            </a:r>
            <a:r>
              <a:rPr lang="uk-UA" dirty="0"/>
              <a:t> О.С., ст. викладач </a:t>
            </a:r>
            <a:r>
              <a:rPr lang="uk-UA" dirty="0" smtClean="0"/>
              <a:t>Повзло В.М</a:t>
            </a:r>
            <a:r>
              <a:rPr lang="uk-UA" dirty="0"/>
              <a:t>.).</a:t>
            </a:r>
          </a:p>
          <a:p>
            <a:endParaRPr lang="uk-UA" dirty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БВУП</a:t>
            </a:r>
          </a:p>
          <a:p>
            <a:endParaRPr lang="uk-UA" dirty="0"/>
          </a:p>
          <a:p>
            <a:r>
              <a:rPr lang="ru-RU" dirty="0" smtClean="0"/>
              <a:t>1. </a:t>
            </a:r>
            <a:r>
              <a:rPr lang="uk-UA" dirty="0" smtClean="0"/>
              <a:t>Громадська організація «Академія технічних наук України</a:t>
            </a:r>
            <a:r>
              <a:rPr lang="ru-RU" dirty="0" smtClean="0"/>
              <a:t>» - </a:t>
            </a:r>
            <a:r>
              <a:rPr lang="uk-UA" dirty="0" smtClean="0"/>
              <a:t>всі викладачі кафедри</a:t>
            </a:r>
            <a:r>
              <a:rPr lang="ru-RU" dirty="0" smtClean="0"/>
              <a:t>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3449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9668" y="0"/>
            <a:ext cx="11681012" cy="96847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Міжнародне співробітництво кафедр факультету 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05132" y="1388701"/>
            <a:ext cx="991750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Кафедра «Дизайн»</a:t>
            </a:r>
          </a:p>
          <a:p>
            <a:r>
              <a:rPr lang="uk-UA" dirty="0" smtClean="0"/>
              <a:t>- Договір </a:t>
            </a:r>
            <a:r>
              <a:rPr lang="uk-UA" dirty="0"/>
              <a:t>про співробітництво із Академією образотворчого мистецтва в Гданську (Польща).</a:t>
            </a:r>
          </a:p>
          <a:p>
            <a:r>
              <a:rPr lang="uk-UA" dirty="0" smtClean="0"/>
              <a:t>- Договір </a:t>
            </a:r>
            <a:r>
              <a:rPr lang="uk-UA" dirty="0"/>
              <a:t>про співробітництво із Академією образотворчого мистецтва в Катовіце (Польща).</a:t>
            </a:r>
          </a:p>
          <a:p>
            <a:r>
              <a:rPr lang="uk-UA" dirty="0" smtClean="0"/>
              <a:t>- Договір </a:t>
            </a:r>
            <a:r>
              <a:rPr lang="uk-UA" dirty="0"/>
              <a:t>про співробітництво із Краківською політехнікою ім. </a:t>
            </a:r>
            <a:r>
              <a:rPr lang="uk-UA" dirty="0" err="1"/>
              <a:t>Тадеуша</a:t>
            </a:r>
            <a:r>
              <a:rPr lang="uk-UA" dirty="0"/>
              <a:t> </a:t>
            </a:r>
            <a:r>
              <a:rPr lang="uk-UA" dirty="0" err="1"/>
              <a:t>Костюшка</a:t>
            </a:r>
            <a:r>
              <a:rPr lang="uk-UA" dirty="0"/>
              <a:t> (Польща).</a:t>
            </a:r>
          </a:p>
          <a:p>
            <a:endParaRPr lang="uk-UA" dirty="0" smtClean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КМХТ</a:t>
            </a:r>
          </a:p>
          <a:p>
            <a:r>
              <a:rPr lang="uk-UA" dirty="0" smtClean="0"/>
              <a:t>- </a:t>
            </a:r>
            <a:r>
              <a:rPr lang="uk-UA" dirty="0"/>
              <a:t>Краківська </a:t>
            </a:r>
            <a:r>
              <a:rPr lang="uk-UA" dirty="0" smtClean="0"/>
              <a:t>гірничо - металургійна </a:t>
            </a:r>
            <a:r>
              <a:rPr lang="uk-UA" dirty="0"/>
              <a:t>академія (Польща);</a:t>
            </a:r>
          </a:p>
          <a:p>
            <a:r>
              <a:rPr lang="uk-UA" dirty="0" smtClean="0"/>
              <a:t>- </a:t>
            </a:r>
            <a:r>
              <a:rPr lang="en-US" dirty="0"/>
              <a:t>TAIZHOU UNIVERSITY (</a:t>
            </a:r>
            <a:r>
              <a:rPr lang="uk-UA" dirty="0"/>
              <a:t>КНР);</a:t>
            </a:r>
          </a:p>
          <a:p>
            <a:r>
              <a:rPr lang="uk-UA" dirty="0" smtClean="0"/>
              <a:t>- </a:t>
            </a:r>
            <a:r>
              <a:rPr lang="uk-UA" dirty="0" err="1"/>
              <a:t>Нінбоський</a:t>
            </a:r>
            <a:r>
              <a:rPr lang="uk-UA" dirty="0"/>
              <a:t> міжнародний </a:t>
            </a:r>
            <a:r>
              <a:rPr lang="uk-UA" dirty="0" smtClean="0"/>
              <a:t>науково - </a:t>
            </a:r>
            <a:r>
              <a:rPr lang="uk-UA" dirty="0" err="1" smtClean="0"/>
              <a:t>іноваційний</a:t>
            </a:r>
            <a:r>
              <a:rPr lang="uk-UA" dirty="0" smtClean="0"/>
              <a:t> </a:t>
            </a:r>
            <a:r>
              <a:rPr lang="uk-UA" dirty="0"/>
              <a:t>центр (КНР).</a:t>
            </a:r>
          </a:p>
          <a:p>
            <a:endParaRPr lang="uk-UA" dirty="0"/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БВУП</a:t>
            </a:r>
          </a:p>
          <a:p>
            <a:r>
              <a:rPr lang="uk-UA" dirty="0" smtClean="0"/>
              <a:t> - </a:t>
            </a:r>
            <a:r>
              <a:rPr lang="uk-UA" dirty="0"/>
              <a:t>Договір про співробітництво з </a:t>
            </a:r>
            <a:r>
              <a:rPr lang="uk-UA" dirty="0" smtClean="0"/>
              <a:t>польською </a:t>
            </a:r>
            <a:r>
              <a:rPr lang="uk-UA" dirty="0"/>
              <a:t>кампанією </a:t>
            </a:r>
            <a:r>
              <a:rPr lang="en-US" dirty="0" err="1"/>
              <a:t>Hyunday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258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-304800"/>
            <a:ext cx="11681012" cy="96847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Міжнародні стажування співробітників факультету 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4800" y="663670"/>
            <a:ext cx="117258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Кафедра «Дизайн»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Тетяна </a:t>
            </a:r>
            <a:r>
              <a:rPr lang="uk-UA" b="1" dirty="0"/>
              <a:t>ПАВЛЕНКО </a:t>
            </a:r>
            <a:r>
              <a:rPr lang="uk-UA" dirty="0"/>
              <a:t>- </a:t>
            </a:r>
            <a:r>
              <a:rPr lang="en-US" dirty="0" smtClean="0"/>
              <a:t>XIII </a:t>
            </a:r>
            <a:r>
              <a:rPr lang="uk-UA" dirty="0"/>
              <a:t>Міжнародна програма наукового стажування “Нобелівські Лауреати: Вивчення досвіду та професійних досягнень для формування успішної особистості та трансформації оточуючого світу“ 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Юрій </a:t>
            </a:r>
            <a:r>
              <a:rPr lang="uk-UA" b="1" dirty="0"/>
              <a:t>КРИВОРУЧКО </a:t>
            </a:r>
            <a:r>
              <a:rPr lang="uk-UA" dirty="0"/>
              <a:t>- Краківська політехніка </a:t>
            </a:r>
            <a:r>
              <a:rPr lang="uk-UA" dirty="0" err="1"/>
              <a:t>ім.Тадеуша</a:t>
            </a:r>
            <a:r>
              <a:rPr lang="uk-UA" dirty="0"/>
              <a:t> </a:t>
            </a:r>
            <a:r>
              <a:rPr lang="uk-UA" dirty="0" err="1"/>
              <a:t>Костюшка</a:t>
            </a:r>
            <a:r>
              <a:rPr lang="uk-UA" dirty="0"/>
              <a:t>, факультет архітектури з </a:t>
            </a:r>
            <a:r>
              <a:rPr lang="uk-UA" dirty="0" smtClean="0"/>
              <a:t>07.07.21р</a:t>
            </a:r>
            <a:r>
              <a:rPr lang="uk-UA" dirty="0"/>
              <a:t>. по </a:t>
            </a:r>
            <a:r>
              <a:rPr lang="uk-UA" dirty="0" smtClean="0"/>
              <a:t>31.05.22 </a:t>
            </a:r>
            <a:r>
              <a:rPr lang="uk-UA" dirty="0"/>
              <a:t>р.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Ірина </a:t>
            </a:r>
            <a:r>
              <a:rPr lang="uk-UA" b="1" dirty="0"/>
              <a:t>РИЖОВА </a:t>
            </a:r>
            <a:r>
              <a:rPr lang="uk-UA" dirty="0"/>
              <a:t>- Краківська політехніка ім. </a:t>
            </a:r>
            <a:r>
              <a:rPr lang="uk-UA" dirty="0" err="1"/>
              <a:t>Тадеуша</a:t>
            </a:r>
            <a:r>
              <a:rPr lang="uk-UA" dirty="0"/>
              <a:t> </a:t>
            </a:r>
            <a:r>
              <a:rPr lang="uk-UA" dirty="0" err="1"/>
              <a:t>Костюшка</a:t>
            </a:r>
            <a:r>
              <a:rPr lang="uk-UA" dirty="0"/>
              <a:t>, факультет архітектури з 07.07.21р. по 31.05.22 р.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Ольга </a:t>
            </a:r>
            <a:r>
              <a:rPr lang="uk-UA" b="1" dirty="0"/>
              <a:t>ПАВЛЮК </a:t>
            </a:r>
            <a:r>
              <a:rPr lang="uk-UA" dirty="0"/>
              <a:t>- Краківська політехніка ім. </a:t>
            </a:r>
            <a:r>
              <a:rPr lang="uk-UA" dirty="0" err="1"/>
              <a:t>Тадеуша</a:t>
            </a:r>
            <a:r>
              <a:rPr lang="uk-UA" dirty="0"/>
              <a:t> </a:t>
            </a:r>
            <a:r>
              <a:rPr lang="uk-UA" dirty="0" err="1"/>
              <a:t>Костюшка</a:t>
            </a:r>
            <a:r>
              <a:rPr lang="uk-UA" dirty="0"/>
              <a:t>, факультет архітектури з 07.07.21р. по 31.05.22 р.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Світлана </a:t>
            </a:r>
            <a:r>
              <a:rPr lang="uk-UA" b="1" dirty="0"/>
              <a:t>ЗАХАРОВА </a:t>
            </a:r>
            <a:r>
              <a:rPr lang="uk-UA" dirty="0"/>
              <a:t>- </a:t>
            </a:r>
            <a:r>
              <a:rPr lang="uk-UA" dirty="0" err="1"/>
              <a:t>Краківськіа</a:t>
            </a:r>
            <a:r>
              <a:rPr lang="uk-UA" dirty="0"/>
              <a:t> політехніка ім. </a:t>
            </a:r>
            <a:r>
              <a:rPr lang="uk-UA" dirty="0" err="1"/>
              <a:t>Тадеуша</a:t>
            </a:r>
            <a:r>
              <a:rPr lang="uk-UA" dirty="0"/>
              <a:t> </a:t>
            </a:r>
            <a:r>
              <a:rPr lang="uk-UA" dirty="0" err="1"/>
              <a:t>Костюшка</a:t>
            </a:r>
            <a:r>
              <a:rPr lang="uk-UA" dirty="0"/>
              <a:t>, факультет архітектури з 07.07.21р. по 31.05.22 р.</a:t>
            </a:r>
          </a:p>
          <a:p>
            <a:r>
              <a:rPr lang="uk-UA" dirty="0" smtClean="0"/>
              <a:t> </a:t>
            </a:r>
            <a:r>
              <a:rPr lang="uk-UA" dirty="0"/>
              <a:t>та  </a:t>
            </a:r>
            <a:r>
              <a:rPr lang="en-US" dirty="0"/>
              <a:t>CPD: Ukraine. </a:t>
            </a:r>
            <a:r>
              <a:rPr lang="uk-UA" dirty="0"/>
              <a:t>Програма безперервного підвищення кваліфікації для архітекторів та планувальників про </a:t>
            </a:r>
            <a:r>
              <a:rPr lang="uk-UA" dirty="0" err="1"/>
              <a:t>партисіпативний</a:t>
            </a:r>
            <a:r>
              <a:rPr lang="uk-UA" dirty="0"/>
              <a:t> та сталий розвиток у рамках міжнародної програми </a:t>
            </a:r>
            <a:r>
              <a:rPr lang="en-US" dirty="0"/>
              <a:t>UREHERIT» 17.03.2024 – 1.09.2025</a:t>
            </a:r>
            <a:r>
              <a:rPr lang="en-US" dirty="0" smtClean="0"/>
              <a:t>.</a:t>
            </a:r>
            <a:endParaRPr lang="uk-UA" dirty="0" smtClean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КМХТ</a:t>
            </a:r>
          </a:p>
          <a:p>
            <a:pPr marL="285750" indent="-285750">
              <a:buFontTx/>
              <a:buChar char="-"/>
            </a:pPr>
            <a:r>
              <a:rPr lang="uk-UA" b="1" dirty="0" smtClean="0"/>
              <a:t>Наталія ШИРОКОБОКОВА </a:t>
            </a:r>
            <a:r>
              <a:rPr lang="uk-UA" dirty="0" smtClean="0"/>
              <a:t>– </a:t>
            </a:r>
            <a:r>
              <a:rPr lang="en-US" dirty="0"/>
              <a:t>«</a:t>
            </a:r>
            <a:r>
              <a:rPr lang="en-US" dirty="0" err="1"/>
              <a:t>Kiwa</a:t>
            </a:r>
            <a:r>
              <a:rPr lang="en-US" dirty="0"/>
              <a:t> </a:t>
            </a:r>
            <a:r>
              <a:rPr lang="en-US" dirty="0" err="1"/>
              <a:t>Inspecta</a:t>
            </a:r>
            <a:r>
              <a:rPr lang="en-US" dirty="0"/>
              <a:t>» </a:t>
            </a:r>
            <a:r>
              <a:rPr lang="uk-UA" dirty="0"/>
              <a:t>за темою «Сучасні методи контролю», «</a:t>
            </a:r>
            <a:r>
              <a:rPr lang="en-US" dirty="0"/>
              <a:t>AS </a:t>
            </a:r>
            <a:r>
              <a:rPr lang="en-US" dirty="0" err="1"/>
              <a:t>Inspecta</a:t>
            </a:r>
            <a:r>
              <a:rPr lang="en-US" dirty="0"/>
              <a:t> Latvia», </a:t>
            </a:r>
            <a:r>
              <a:rPr lang="uk-UA" dirty="0"/>
              <a:t>м. Рига, </a:t>
            </a:r>
            <a:r>
              <a:rPr lang="uk-UA" dirty="0" smtClean="0"/>
              <a:t>Латвія, 2023р.</a:t>
            </a:r>
          </a:p>
          <a:p>
            <a:pPr marL="285750" indent="-285750">
              <a:buFontTx/>
              <a:buChar char="-"/>
            </a:pPr>
            <a:r>
              <a:rPr lang="uk-UA" b="1" dirty="0" smtClean="0"/>
              <a:t>Віра САВЧЕНКО </a:t>
            </a:r>
            <a:r>
              <a:rPr lang="uk-UA" dirty="0" smtClean="0"/>
              <a:t>- Краківська політехніка </a:t>
            </a:r>
            <a:r>
              <a:rPr lang="uk-UA" dirty="0" err="1" smtClean="0"/>
              <a:t>ім.Тадеуша</a:t>
            </a:r>
            <a:r>
              <a:rPr lang="uk-UA" dirty="0" smtClean="0"/>
              <a:t> </a:t>
            </a:r>
            <a:r>
              <a:rPr lang="uk-UA" dirty="0" err="1" smtClean="0"/>
              <a:t>Костюшка</a:t>
            </a:r>
            <a:r>
              <a:rPr lang="uk-UA" dirty="0" smtClean="0"/>
              <a:t>, факультет архітектури з 07.07.21р</a:t>
            </a:r>
            <a:r>
              <a:rPr lang="ru-RU" dirty="0" smtClean="0"/>
              <a:t>. </a:t>
            </a:r>
            <a:r>
              <a:rPr lang="ru-RU" dirty="0"/>
              <a:t>по 31.05.22 р</a:t>
            </a:r>
            <a:r>
              <a:rPr lang="ru-RU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uk-UA" b="1" dirty="0" smtClean="0"/>
              <a:t>Олексій</a:t>
            </a:r>
            <a:r>
              <a:rPr lang="ru-RU" b="1" dirty="0" smtClean="0"/>
              <a:t> ВОСКОБОЙНІК </a:t>
            </a:r>
            <a:r>
              <a:rPr lang="ru-RU" dirty="0"/>
              <a:t>- </a:t>
            </a:r>
            <a:r>
              <a:rPr lang="uk-UA" dirty="0" smtClean="0"/>
              <a:t>Міжнародне науково-педагогічне стажування в рамках VI Міжнародного наукового конгресу «</a:t>
            </a:r>
            <a:r>
              <a:rPr lang="uk-UA" dirty="0" err="1" smtClean="0"/>
              <a:t>Society</a:t>
            </a:r>
            <a:r>
              <a:rPr lang="uk-UA" dirty="0" smtClean="0"/>
              <a:t> </a:t>
            </a:r>
            <a:r>
              <a:rPr lang="uk-UA" dirty="0" err="1" smtClean="0"/>
              <a:t>of</a:t>
            </a:r>
            <a:r>
              <a:rPr lang="uk-UA" dirty="0" smtClean="0"/>
              <a:t> </a:t>
            </a:r>
            <a:r>
              <a:rPr lang="uk-UA" dirty="0" err="1" smtClean="0"/>
              <a:t>Ambuient</a:t>
            </a:r>
            <a:r>
              <a:rPr lang="uk-UA" dirty="0" smtClean="0"/>
              <a:t> </a:t>
            </a:r>
            <a:r>
              <a:rPr lang="uk-UA" dirty="0" err="1" smtClean="0"/>
              <a:t>Inteligent</a:t>
            </a:r>
            <a:r>
              <a:rPr lang="uk-UA" dirty="0" smtClean="0"/>
              <a:t> 2023</a:t>
            </a:r>
            <a:r>
              <a:rPr lang="en-US" dirty="0" smtClean="0"/>
              <a:t>»</a:t>
            </a:r>
            <a:endParaRPr lang="ru-RU" dirty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БВУП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Олексій НАЗАРЕНКО </a:t>
            </a:r>
            <a:r>
              <a:rPr lang="uk-UA" dirty="0" smtClean="0"/>
              <a:t>–</a:t>
            </a:r>
            <a:r>
              <a:rPr lang="en-US" dirty="0" smtClean="0"/>
              <a:t> </a:t>
            </a:r>
            <a:r>
              <a:rPr lang="uk-UA" dirty="0" smtClean="0"/>
              <a:t>Німецьке товариство міжнародного співробітництва </a:t>
            </a:r>
            <a:r>
              <a:rPr lang="en-US" dirty="0" smtClean="0"/>
              <a:t>GmbH</a:t>
            </a:r>
            <a:endParaRPr lang="uk-UA" dirty="0" smtClean="0"/>
          </a:p>
          <a:p>
            <a:r>
              <a:rPr lang="uk-UA" dirty="0" smtClean="0"/>
              <a:t>- </a:t>
            </a:r>
            <a:r>
              <a:rPr lang="uk-UA" b="1" dirty="0" smtClean="0"/>
              <a:t>Олена БЕРЕЗОВСЬКА </a:t>
            </a:r>
            <a:r>
              <a:rPr lang="uk-UA" dirty="0" smtClean="0"/>
              <a:t>- </a:t>
            </a:r>
            <a:r>
              <a:rPr lang="ru-RU" dirty="0" err="1"/>
              <a:t>Німецьке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 </a:t>
            </a:r>
            <a:r>
              <a:rPr lang="ru-RU" dirty="0" err="1"/>
              <a:t>GmbH</a:t>
            </a:r>
            <a:endParaRPr lang="uk-UA" dirty="0"/>
          </a:p>
          <a:p>
            <a:r>
              <a:rPr lang="ru-RU" b="1" dirty="0" smtClean="0">
                <a:solidFill>
                  <a:srgbClr val="0070C0"/>
                </a:solidFill>
              </a:rPr>
              <a:t>Кафедра ОП </a:t>
            </a:r>
            <a:r>
              <a:rPr lang="uk-UA" b="1" dirty="0" smtClean="0">
                <a:solidFill>
                  <a:srgbClr val="0070C0"/>
                </a:solidFill>
              </a:rPr>
              <a:t>і НС</a:t>
            </a:r>
          </a:p>
          <a:p>
            <a:r>
              <a:rPr lang="uk-UA" dirty="0" smtClean="0"/>
              <a:t>- </a:t>
            </a:r>
            <a:r>
              <a:rPr lang="uk-UA" b="1" dirty="0" smtClean="0"/>
              <a:t>Олена СКУЙБІДА </a:t>
            </a:r>
            <a:r>
              <a:rPr lang="uk-UA" dirty="0" smtClean="0"/>
              <a:t>– Міжнародне науково-педагогічне стажування в рамках </a:t>
            </a:r>
            <a:r>
              <a:rPr lang="en-US" dirty="0" smtClean="0"/>
              <a:t>VI </a:t>
            </a:r>
            <a:r>
              <a:rPr lang="uk-UA" dirty="0" smtClean="0"/>
              <a:t>Міжнародного наукового конгресу «</a:t>
            </a:r>
            <a:r>
              <a:rPr lang="en-US" dirty="0" smtClean="0"/>
              <a:t>Society of </a:t>
            </a:r>
            <a:r>
              <a:rPr lang="en-US" dirty="0" err="1" smtClean="0"/>
              <a:t>Ambuient</a:t>
            </a:r>
            <a:r>
              <a:rPr lang="en-US" dirty="0" smtClean="0"/>
              <a:t> </a:t>
            </a:r>
            <a:r>
              <a:rPr lang="en-US" dirty="0" err="1" smtClean="0"/>
              <a:t>Inteligent</a:t>
            </a:r>
            <a:r>
              <a:rPr lang="en-US" dirty="0" smtClean="0"/>
              <a:t> 2023</a:t>
            </a:r>
            <a:r>
              <a:rPr lang="uk-UA" dirty="0" smtClean="0"/>
              <a:t>» та Міжнародний </a:t>
            </a:r>
            <a:r>
              <a:rPr lang="uk-UA" dirty="0" err="1" smtClean="0"/>
              <a:t>проєкт</a:t>
            </a:r>
            <a:r>
              <a:rPr lang="uk-UA" dirty="0" smtClean="0"/>
              <a:t> з </a:t>
            </a:r>
            <a:r>
              <a:rPr lang="uk-UA" dirty="0" err="1" smtClean="0"/>
              <a:t>Кардіфським</a:t>
            </a:r>
            <a:r>
              <a:rPr lang="uk-UA" dirty="0" smtClean="0"/>
              <a:t> університетом</a:t>
            </a: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613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10988" y="-253388"/>
            <a:ext cx="11681012" cy="968470"/>
          </a:xfrm>
        </p:spPr>
        <p:txBody>
          <a:bodyPr>
            <a:normAutofit/>
          </a:bodyPr>
          <a:lstStyle/>
          <a:p>
            <a:r>
              <a:rPr lang="uk-UA" sz="4000" b="1" dirty="0">
                <a:solidFill>
                  <a:schemeClr val="accent1">
                    <a:lumMod val="50000"/>
                  </a:schemeClr>
                </a:solidFill>
              </a:rPr>
              <a:t>Перспективи розвитку </a:t>
            </a: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кафедр факультету  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0338" y="715082"/>
            <a:ext cx="1177703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rgbClr val="0070C0"/>
                </a:solidFill>
              </a:rPr>
              <a:t>Кафедра «Дизайн»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впровадження </a:t>
            </a:r>
            <a:r>
              <a:rPr lang="uk-UA" dirty="0"/>
              <a:t>інноваційних технологій та методів підготовки в освітній процес, розробку нових дисциплін, актуальних для ринку праці;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підвищення </a:t>
            </a:r>
            <a:r>
              <a:rPr lang="uk-UA" dirty="0"/>
              <a:t>залучення студентів до науково-дослідної роботи, а також підвищення кваліфікації науково-педагогічних працівників задля забезпечення якісного кадрового складу</a:t>
            </a:r>
            <a:r>
              <a:rPr lang="uk-UA" dirty="0" smtClean="0"/>
              <a:t>;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 </a:t>
            </a:r>
            <a:r>
              <a:rPr lang="uk-UA" dirty="0"/>
              <a:t>розширити міжнародне співробітництво та </a:t>
            </a:r>
            <a:r>
              <a:rPr lang="uk-UA" dirty="0" smtClean="0"/>
              <a:t>співпрацю зі </a:t>
            </a:r>
            <a:r>
              <a:rPr lang="uk-UA" dirty="0" err="1" smtClean="0"/>
              <a:t>стейкхолдерами</a:t>
            </a:r>
            <a:r>
              <a:rPr lang="uk-UA" dirty="0" smtClean="0"/>
              <a:t> </a:t>
            </a:r>
            <a:r>
              <a:rPr lang="uk-UA" dirty="0"/>
              <a:t>серед провідних підприємств України.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оновлення </a:t>
            </a:r>
            <a:r>
              <a:rPr lang="uk-UA" dirty="0"/>
              <a:t>матеріально-технічної бази, що забезпечить доступ студентів до професійного обладнання та програмного забезпечення</a:t>
            </a:r>
            <a:r>
              <a:rPr lang="uk-UA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утворення гуртків для підвищення ефективності профорієнтаційної роботи</a:t>
            </a:r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КМХТ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оновлення матеріально-технічної бази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відкриття гуртку з виготовлення виробів з композиційних матеріалів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розробка нових порошкових та композиційних матеріалів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розвиток використання зелених технологій </a:t>
            </a:r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БВУП</a:t>
            </a:r>
          </a:p>
          <a:p>
            <a:r>
              <a:rPr lang="uk-UA" dirty="0" smtClean="0"/>
              <a:t>- розвиток </a:t>
            </a:r>
            <a:r>
              <a:rPr lang="uk-UA" dirty="0" err="1"/>
              <a:t>технохабу</a:t>
            </a:r>
            <a:endParaRPr lang="uk-UA" dirty="0"/>
          </a:p>
          <a:p>
            <a:r>
              <a:rPr lang="uk-UA" dirty="0" smtClean="0"/>
              <a:t>- розробка </a:t>
            </a:r>
            <a:r>
              <a:rPr lang="uk-UA" dirty="0"/>
              <a:t>сучасних будівельних матеріалів для підвищення енергоефективності будівель</a:t>
            </a:r>
          </a:p>
          <a:p>
            <a:r>
              <a:rPr lang="uk-UA" dirty="0" smtClean="0"/>
              <a:t>- </a:t>
            </a:r>
            <a:r>
              <a:rPr lang="uk-UA" dirty="0"/>
              <a:t>розробка нових будівельних конструкцій на основі  гетерогенних </a:t>
            </a:r>
            <a:r>
              <a:rPr lang="uk-UA" dirty="0" err="1" smtClean="0"/>
              <a:t>наноматеріалів</a:t>
            </a:r>
            <a:r>
              <a:rPr lang="uk-UA" dirty="0" smtClean="0"/>
              <a:t> спільно </a:t>
            </a:r>
            <a:r>
              <a:rPr lang="uk-UA" dirty="0"/>
              <a:t>з колегами </a:t>
            </a:r>
            <a:r>
              <a:rPr lang="uk-UA" dirty="0" smtClean="0"/>
              <a:t>університетів Харкові</a:t>
            </a:r>
            <a:r>
              <a:rPr lang="uk-UA" dirty="0"/>
              <a:t>, Дніпра та </a:t>
            </a:r>
            <a:r>
              <a:rPr lang="uk-UA" dirty="0" smtClean="0"/>
              <a:t>Львову.</a:t>
            </a:r>
            <a:endParaRPr lang="uk-UA" dirty="0"/>
          </a:p>
          <a:p>
            <a:r>
              <a:rPr lang="uk-UA" b="1" dirty="0" smtClean="0">
                <a:solidFill>
                  <a:srgbClr val="0070C0"/>
                </a:solidFill>
              </a:rPr>
              <a:t>Кафедра ОП і НС</a:t>
            </a:r>
          </a:p>
          <a:p>
            <a:r>
              <a:rPr lang="uk-UA" dirty="0" smtClean="0"/>
              <a:t>- участь у наданні платних освітніх послуг з питань охорони праці для сторонніх організацій;</a:t>
            </a:r>
          </a:p>
          <a:p>
            <a:r>
              <a:rPr lang="uk-UA" dirty="0" smtClean="0"/>
              <a:t>- оновлення матеріальної бази кафедри ОП і НС.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76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81591" y="250168"/>
            <a:ext cx="11681012" cy="968470"/>
          </a:xfrm>
        </p:spPr>
        <p:txBody>
          <a:bodyPr>
            <a:noAutofit/>
          </a:bodyPr>
          <a:lstStyle/>
          <a:p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Пріоритетні напрями роботи факультету </a:t>
            </a:r>
            <a:b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</a:rPr>
              <a:t>на наступні 5 років</a:t>
            </a:r>
            <a:endParaRPr lang="uk-UA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1591" y="1486914"/>
            <a:ext cx="1126356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uk-UA" sz="2400" dirty="0" smtClean="0"/>
              <a:t>Залучення молоді до штату науково-педагогічних працівників кафедр факультету</a:t>
            </a:r>
          </a:p>
          <a:p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Започаткування освітніх програм за програмою «подвійних дипломів» із залученням партнерів з Польщі</a:t>
            </a:r>
          </a:p>
          <a:p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/>
              <a:t>Покращення академічної мобільності здобувачів вищої </a:t>
            </a:r>
            <a:r>
              <a:rPr lang="uk-UA" sz="2400" dirty="0" smtClean="0"/>
              <a:t>освіти </a:t>
            </a:r>
          </a:p>
          <a:p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Поширення  співпраці зі </a:t>
            </a:r>
            <a:r>
              <a:rPr lang="uk-UA" sz="2400" dirty="0" err="1" smtClean="0"/>
              <a:t>стейкхолдерами</a:t>
            </a:r>
            <a:r>
              <a:rPr lang="uk-UA" sz="2400" dirty="0" smtClean="0"/>
              <a:t>.</a:t>
            </a:r>
          </a:p>
          <a:p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Збільшення кількості наукових гуртків кафедр для покращення профорієнтаційної роботи.</a:t>
            </a:r>
          </a:p>
          <a:p>
            <a:pPr marL="285750" indent="-285750">
              <a:buFontTx/>
              <a:buChar char="-"/>
            </a:pPr>
            <a:endParaRPr lang="uk-UA" sz="2400" dirty="0" smtClean="0"/>
          </a:p>
          <a:p>
            <a:pPr marL="285750" indent="-285750">
              <a:buFontTx/>
              <a:buChar char="-"/>
            </a:pPr>
            <a:r>
              <a:rPr lang="uk-UA" sz="2400" dirty="0" smtClean="0"/>
              <a:t>Оновлення матеріально-технічної бази кафедр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2227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5117" y="1653988"/>
            <a:ext cx="11362765" cy="5002305"/>
          </a:xfrm>
        </p:spPr>
        <p:txBody>
          <a:bodyPr>
            <a:normAutofit/>
          </a:bodyPr>
          <a:lstStyle/>
          <a:p>
            <a:pPr algn="just"/>
            <a:r>
              <a:rPr lang="uk-UA" sz="3200" b="1" dirty="0" smtClean="0"/>
              <a:t>Випускові кафедри: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будівельного виробництва та управління проектами;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дизайну;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композиційних матеріалів, хімії та технологій.</a:t>
            </a:r>
          </a:p>
          <a:p>
            <a:pPr algn="just"/>
            <a:r>
              <a:rPr lang="uk-UA" sz="3200" b="1" dirty="0" err="1" smtClean="0"/>
              <a:t>Забезпечуючі</a:t>
            </a:r>
            <a:r>
              <a:rPr lang="uk-UA" sz="3200" b="1" dirty="0" smtClean="0"/>
              <a:t> кафедри:</a:t>
            </a:r>
          </a:p>
          <a:p>
            <a:pPr marL="342900" indent="-342900" algn="just">
              <a:buFontTx/>
              <a:buChar char="-"/>
            </a:pPr>
            <a:r>
              <a:rPr lang="uk-UA" sz="3200" dirty="0" smtClean="0"/>
              <a:t>Кафедра охорони праці і навколишнього середовища;</a:t>
            </a:r>
          </a:p>
          <a:p>
            <a:pPr algn="just"/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8129" y="510988"/>
            <a:ext cx="9144000" cy="968470"/>
          </a:xfrm>
          <a:scene3d>
            <a:camera prst="obliqueBottomRight"/>
            <a:lightRig rig="threePt" dir="t"/>
          </a:scene3d>
        </p:spPr>
        <p:txBody>
          <a:bodyPr/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Склад факультету з 2024р.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10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622" y="968470"/>
            <a:ext cx="11264154" cy="58895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 smtClean="0"/>
              <a:t>РНК 6: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022 «Дизайн» (графічний дизайн, промисловий дизайн, дизайн середовища)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073 «Менеджмент» (управління </a:t>
            </a:r>
            <a:r>
              <a:rPr lang="uk-UA" dirty="0" err="1" smtClean="0"/>
              <a:t>проєктами</a:t>
            </a:r>
            <a:r>
              <a:rPr lang="uk-UA" dirty="0" smtClean="0"/>
              <a:t>, менеджмент в будівництві);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076 «Підприємництво, торгівля та біржова діяльність» (економіка підприємства, економіка бізнесу, підприємництво);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(Композиційні та порошкові матеріали, покриття);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191 «Архітектура та містобудування» (Архітектура та містобудування);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 (промислове та цивільне будівництво).</a:t>
            </a:r>
          </a:p>
          <a:p>
            <a:pPr algn="just"/>
            <a:r>
              <a:rPr lang="uk-UA" b="1" dirty="0" smtClean="0"/>
              <a:t>РНК 7: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022 «Дизайн» (дизайн)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073 «Менеджмент» (управління </a:t>
            </a:r>
            <a:r>
              <a:rPr lang="uk-UA" dirty="0" err="1" smtClean="0"/>
              <a:t>проєктами</a:t>
            </a:r>
            <a:r>
              <a:rPr lang="uk-UA" dirty="0" smtClean="0"/>
              <a:t>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076 «Підприємництво, торгівля та біржова діяльність» (економіка підприємства);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(Композиційні та порошкові матеріали, покриття);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191 «Архітектура та містобудування» (Архітектура та містобудування);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 (промислове та цивільне будівництво).</a:t>
            </a:r>
          </a:p>
          <a:p>
            <a:pPr algn="just"/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195942" y="0"/>
            <a:ext cx="12788536" cy="968470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chemeClr val="accent1">
                    <a:lumMod val="50000"/>
                  </a:schemeClr>
                </a:solidFill>
              </a:rPr>
              <a:t>Спеціальності та освітні програми до 2024р.</a:t>
            </a:r>
            <a:endParaRPr lang="uk-UA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32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38095" y="1477922"/>
            <a:ext cx="11264154" cy="4792250"/>
          </a:xfrm>
        </p:spPr>
        <p:txBody>
          <a:bodyPr>
            <a:normAutofit/>
          </a:bodyPr>
          <a:lstStyle/>
          <a:p>
            <a:pPr algn="just"/>
            <a:r>
              <a:rPr lang="uk-UA" b="1" dirty="0" smtClean="0"/>
              <a:t>РНК 6: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022 «Дизайн» (графічний дизайн, промисловий дизайн, дизайн середовища)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(Композиційні та порошкові матеріали, покриття);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191 «Архітектура та містобудування» (Архітектура та містобудування);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 (промислове та цивільне будівництво).</a:t>
            </a:r>
          </a:p>
          <a:p>
            <a:pPr algn="just"/>
            <a:r>
              <a:rPr lang="uk-UA" b="1" dirty="0" smtClean="0"/>
              <a:t>РНК 7: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022 «Дизайн» (дизайн)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(Композиційні та порошкові матеріали, покриття);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191 «Архітектура та містобудування» (Архітектура та містобудування);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 (промислове та цивільне будівництво).</a:t>
            </a:r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0630" y="0"/>
            <a:ext cx="12279084" cy="968470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accent1">
                    <a:lumMod val="50000"/>
                  </a:schemeClr>
                </a:solidFill>
              </a:rPr>
              <a:t>Спеціальності та освітні програми з 2024р.</a:t>
            </a:r>
            <a:endParaRPr lang="uk-UA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62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5673" y="968470"/>
            <a:ext cx="11264154" cy="3394524"/>
          </a:xfrm>
        </p:spPr>
        <p:txBody>
          <a:bodyPr>
            <a:normAutofit/>
          </a:bodyPr>
          <a:lstStyle/>
          <a:p>
            <a:pPr algn="just"/>
            <a:r>
              <a:rPr lang="en-US" b="1" dirty="0" smtClean="0"/>
              <a:t>PhD</a:t>
            </a:r>
            <a:r>
              <a:rPr lang="uk-UA" b="1" dirty="0" smtClean="0"/>
              <a:t>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076 «Підприємництво, торгівля та біржова діяльність»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</a:t>
            </a:r>
            <a:endParaRPr lang="en-US" dirty="0" smtClean="0"/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</a:t>
            </a:r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2880" y="0"/>
            <a:ext cx="11756571" cy="968470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accent1">
                    <a:lumMod val="50000"/>
                  </a:schemeClr>
                </a:solidFill>
              </a:rPr>
              <a:t>Спеціальності та освітні програми до 2024р.</a:t>
            </a:r>
            <a:endParaRPr lang="uk-UA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82879" y="3143795"/>
            <a:ext cx="11756571" cy="9684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4800" b="1" dirty="0" smtClean="0">
                <a:solidFill>
                  <a:schemeClr val="accent1">
                    <a:lumMod val="50000"/>
                  </a:schemeClr>
                </a:solidFill>
              </a:rPr>
              <a:t>Спеціальності та освітні програми з 2024р.</a:t>
            </a:r>
            <a:endParaRPr lang="uk-UA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675296" y="4362994"/>
            <a:ext cx="11264154" cy="2022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b="1" dirty="0" smtClean="0"/>
              <a:t>PhD</a:t>
            </a:r>
            <a:r>
              <a:rPr lang="uk-UA" b="1" dirty="0" smtClean="0"/>
              <a:t>:</a:t>
            </a:r>
          </a:p>
          <a:p>
            <a:pPr marL="342900" indent="-342900" algn="just">
              <a:buFontTx/>
              <a:buChar char="-"/>
            </a:pPr>
            <a:r>
              <a:rPr lang="uk-UA" dirty="0" smtClean="0"/>
              <a:t>132 «Матеріалознавство» </a:t>
            </a:r>
            <a:endParaRPr lang="en-US" dirty="0" smtClean="0"/>
          </a:p>
          <a:p>
            <a:pPr marL="342900" indent="-342900" algn="just">
              <a:buFontTx/>
              <a:buChar char="-"/>
            </a:pPr>
            <a:r>
              <a:rPr lang="uk-UA" dirty="0" smtClean="0"/>
              <a:t>192 – «Будівництво та цивільна інженерія»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2360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29552" y="1"/>
            <a:ext cx="10201836" cy="96847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Акредитація освітніх програм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521705"/>
              </p:ext>
            </p:extLst>
          </p:nvPr>
        </p:nvGraphicFramePr>
        <p:xfrm>
          <a:off x="26894" y="783291"/>
          <a:ext cx="12043186" cy="4172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3586">
                  <a:extLst>
                    <a:ext uri="{9D8B030D-6E8A-4147-A177-3AD203B41FA5}">
                      <a16:colId xmlns:a16="http://schemas.microsoft.com/office/drawing/2014/main" val="1002045502"/>
                    </a:ext>
                  </a:extLst>
                </a:gridCol>
                <a:gridCol w="4950823">
                  <a:extLst>
                    <a:ext uri="{9D8B030D-6E8A-4147-A177-3AD203B41FA5}">
                      <a16:colId xmlns:a16="http://schemas.microsoft.com/office/drawing/2014/main" val="2794511934"/>
                    </a:ext>
                  </a:extLst>
                </a:gridCol>
                <a:gridCol w="1268670">
                  <a:extLst>
                    <a:ext uri="{9D8B030D-6E8A-4147-A177-3AD203B41FA5}">
                      <a16:colId xmlns:a16="http://schemas.microsoft.com/office/drawing/2014/main" val="2896886151"/>
                    </a:ext>
                  </a:extLst>
                </a:gridCol>
                <a:gridCol w="921351">
                  <a:extLst>
                    <a:ext uri="{9D8B030D-6E8A-4147-A177-3AD203B41FA5}">
                      <a16:colId xmlns:a16="http://schemas.microsoft.com/office/drawing/2014/main" val="3107296743"/>
                    </a:ext>
                  </a:extLst>
                </a:gridCol>
                <a:gridCol w="1088756">
                  <a:extLst>
                    <a:ext uri="{9D8B030D-6E8A-4147-A177-3AD203B41FA5}">
                      <a16:colId xmlns:a16="http://schemas.microsoft.com/office/drawing/2014/main" val="1216118827"/>
                    </a:ext>
                  </a:extLst>
                </a:gridCol>
              </a:tblGrid>
              <a:tr h="389823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спеціальність</a:t>
                      </a:r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Освітня програма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dirty="0" smtClean="0"/>
                        <a:t>Акредитовано до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626204"/>
                  </a:ext>
                </a:extLst>
              </a:tr>
              <a:tr h="38927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бакалавр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магістр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PhD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44068"/>
                  </a:ext>
                </a:extLst>
              </a:tr>
              <a:tr h="418458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графічний 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768284"/>
                  </a:ext>
                </a:extLst>
              </a:tr>
              <a:tr h="418458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промисловий 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30688"/>
                  </a:ext>
                </a:extLst>
              </a:tr>
              <a:tr h="209229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дизайн середовища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469001"/>
                  </a:ext>
                </a:extLst>
              </a:tr>
              <a:tr h="20922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030429"/>
                  </a:ext>
                </a:extLst>
              </a:tr>
              <a:tr h="649863">
                <a:tc>
                  <a:txBody>
                    <a:bodyPr/>
                    <a:lstStyle/>
                    <a:p>
                      <a:r>
                        <a:rPr lang="uk-UA" dirty="0" smtClean="0"/>
                        <a:t>132 «Матеріалознавство»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Композиційні та порошкові матеріали, покриття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2025</a:t>
                      </a:r>
                    </a:p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2029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612805"/>
                  </a:ext>
                </a:extLst>
              </a:tr>
              <a:tr h="535259">
                <a:tc>
                  <a:txBody>
                    <a:bodyPr/>
                    <a:lstStyle/>
                    <a:p>
                      <a:r>
                        <a:rPr lang="uk-UA" dirty="0" smtClean="0"/>
                        <a:t>191 «Архітектура та містобудування»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Архітектура та містобудування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8947030"/>
                  </a:ext>
                </a:extLst>
              </a:tr>
              <a:tr h="502428">
                <a:tc>
                  <a:txBody>
                    <a:bodyPr/>
                    <a:lstStyle/>
                    <a:p>
                      <a:r>
                        <a:rPr lang="uk-UA" dirty="0" smtClean="0"/>
                        <a:t>192  «Будівництво та цивільна інженерія»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Промислове і цивільне будівництво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2025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303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67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" y="134471"/>
            <a:ext cx="11917680" cy="627529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</a:rPr>
              <a:t>Кількість студентів за спеціальностями</a:t>
            </a:r>
            <a:endParaRPr lang="uk-U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324368"/>
              </p:ext>
            </p:extLst>
          </p:nvPr>
        </p:nvGraphicFramePr>
        <p:xfrm>
          <a:off x="26894" y="901334"/>
          <a:ext cx="12043186" cy="5839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3586">
                  <a:extLst>
                    <a:ext uri="{9D8B030D-6E8A-4147-A177-3AD203B41FA5}">
                      <a16:colId xmlns:a16="http://schemas.microsoft.com/office/drawing/2014/main" val="1002045502"/>
                    </a:ext>
                  </a:extLst>
                </a:gridCol>
                <a:gridCol w="4950823">
                  <a:extLst>
                    <a:ext uri="{9D8B030D-6E8A-4147-A177-3AD203B41FA5}">
                      <a16:colId xmlns:a16="http://schemas.microsoft.com/office/drawing/2014/main" val="2794511934"/>
                    </a:ext>
                  </a:extLst>
                </a:gridCol>
                <a:gridCol w="1268670">
                  <a:extLst>
                    <a:ext uri="{9D8B030D-6E8A-4147-A177-3AD203B41FA5}">
                      <a16:colId xmlns:a16="http://schemas.microsoft.com/office/drawing/2014/main" val="2896886151"/>
                    </a:ext>
                  </a:extLst>
                </a:gridCol>
                <a:gridCol w="921351">
                  <a:extLst>
                    <a:ext uri="{9D8B030D-6E8A-4147-A177-3AD203B41FA5}">
                      <a16:colId xmlns:a16="http://schemas.microsoft.com/office/drawing/2014/main" val="3107296743"/>
                    </a:ext>
                  </a:extLst>
                </a:gridCol>
                <a:gridCol w="1088756">
                  <a:extLst>
                    <a:ext uri="{9D8B030D-6E8A-4147-A177-3AD203B41FA5}">
                      <a16:colId xmlns:a16="http://schemas.microsoft.com/office/drawing/2014/main" val="1216118827"/>
                    </a:ext>
                  </a:extLst>
                </a:gridCol>
              </a:tblGrid>
              <a:tr h="471831"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спеціальність</a:t>
                      </a:r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dirty="0" smtClean="0"/>
                        <a:t>Освітня програма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dirty="0" smtClean="0"/>
                        <a:t>Станом на  01.10.2024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626204"/>
                  </a:ext>
                </a:extLst>
              </a:tr>
              <a:tr h="47183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бакалавр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магістр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PhD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44068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графічний 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126/10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0768284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промисловий 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9/1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530688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дизайн середовища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38/5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8469001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022 «Дизайн»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дизайн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36/5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030429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r>
                        <a:rPr lang="uk-UA" dirty="0" smtClean="0"/>
                        <a:t>132 «Матеріалознавство»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Композиційні та порошкові матеріали, покриття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27/15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17/1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7</a:t>
                      </a:r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612805"/>
                  </a:ext>
                </a:extLst>
              </a:tr>
              <a:tr h="471831">
                <a:tc>
                  <a:txBody>
                    <a:bodyPr/>
                    <a:lstStyle/>
                    <a:p>
                      <a:r>
                        <a:rPr lang="uk-UA" dirty="0" smtClean="0"/>
                        <a:t>191 «Архітектура та містобудування»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Архітектура та містобудування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48/0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27/1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558013"/>
                  </a:ext>
                </a:extLst>
              </a:tr>
              <a:tr h="825704">
                <a:tc>
                  <a:txBody>
                    <a:bodyPr/>
                    <a:lstStyle/>
                    <a:p>
                      <a:r>
                        <a:rPr lang="uk-UA" dirty="0" smtClean="0"/>
                        <a:t>192  «Будівництво та цивільна інженерія»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Промислове і цивільне будівництво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190/21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64/16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15</a:t>
                      </a:r>
                      <a:endParaRPr lang="uk-U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992976"/>
                  </a:ext>
                </a:extLst>
              </a:tr>
              <a:tr h="1238745">
                <a:tc gridSpan="5"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Чисельник</a:t>
                      </a:r>
                      <a:r>
                        <a:rPr lang="ru-RU" dirty="0" smtClean="0"/>
                        <a:t>  – </a:t>
                      </a:r>
                      <a:r>
                        <a:rPr lang="ru-RU" dirty="0" err="1" smtClean="0"/>
                        <a:t>денна</a:t>
                      </a:r>
                      <a:r>
                        <a:rPr lang="ru-RU" dirty="0" smtClean="0"/>
                        <a:t> форма</a:t>
                      </a:r>
                    </a:p>
                    <a:p>
                      <a:r>
                        <a:rPr lang="ru-RU" dirty="0" err="1" smtClean="0"/>
                        <a:t>Знаменник</a:t>
                      </a:r>
                      <a:r>
                        <a:rPr lang="ru-RU" dirty="0" smtClean="0"/>
                        <a:t> – </a:t>
                      </a:r>
                      <a:r>
                        <a:rPr lang="ru-RU" dirty="0" err="1" smtClean="0"/>
                        <a:t>заочна</a:t>
                      </a:r>
                      <a:r>
                        <a:rPr lang="ru-RU" dirty="0" smtClean="0"/>
                        <a:t> форма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5462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99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1692" y="-71717"/>
            <a:ext cx="11250707" cy="968470"/>
          </a:xfrm>
        </p:spPr>
        <p:txBody>
          <a:bodyPr>
            <a:noAutofit/>
          </a:bodyPr>
          <a:lstStyle/>
          <a:p>
            <a:r>
              <a:rPr lang="uk-UA" sz="4400" b="1" dirty="0" smtClean="0">
                <a:solidFill>
                  <a:schemeClr val="accent1">
                    <a:lumMod val="50000"/>
                  </a:schemeClr>
                </a:solidFill>
              </a:rPr>
              <a:t>Контингент  студентів факультету 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на 01.10.2024</a:t>
            </a:r>
            <a:endParaRPr lang="uk-UA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884275"/>
              </p:ext>
            </p:extLst>
          </p:nvPr>
        </p:nvGraphicFramePr>
        <p:xfrm>
          <a:off x="800100" y="971550"/>
          <a:ext cx="10487025" cy="550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Документ" r:id="rId3" imgW="11568671" imgH="6124149" progId="Word.Document.12">
                  <p:embed/>
                </p:oleObj>
              </mc:Choice>
              <mc:Fallback>
                <p:oleObj name="Документ" r:id="rId3" imgW="11568671" imgH="6124149" progId="Word.Document.12">
                  <p:embed/>
                  <p:pic>
                    <p:nvPicPr>
                      <p:cNvPr id="5" name="Объект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0100" y="971550"/>
                        <a:ext cx="10487025" cy="5500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423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47383</TotalTime>
  <Words>2369</Words>
  <Application>Microsoft Office PowerPoint</Application>
  <PresentationFormat>Широкоэкранный</PresentationFormat>
  <Paragraphs>353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Тема Office</vt:lpstr>
      <vt:lpstr>Документ</vt:lpstr>
      <vt:lpstr>в.о. декана ФБАД Віра САВЧЕНКО</vt:lpstr>
      <vt:lpstr>Склад факультету до 2024р.</vt:lpstr>
      <vt:lpstr>Склад факультету з 2024р.</vt:lpstr>
      <vt:lpstr>Спеціальності та освітні програми до 2024р.</vt:lpstr>
      <vt:lpstr>Спеціальності та освітні програми з 2024р.</vt:lpstr>
      <vt:lpstr>Спеціальності та освітні програми до 2024р.</vt:lpstr>
      <vt:lpstr>Акредитація освітніх програм</vt:lpstr>
      <vt:lpstr>Кількість студентів за спеціальностями</vt:lpstr>
      <vt:lpstr>Контингент  студентів факультету на 01.10.2024</vt:lpstr>
      <vt:lpstr>Штат НПП  кафедр факультету</vt:lpstr>
      <vt:lpstr>Середній вік НПП  кафедр факультету</vt:lpstr>
      <vt:lpstr>Наукова діяльність кафедр факультету</vt:lpstr>
      <vt:lpstr>Публікаційна активність кафедр </vt:lpstr>
      <vt:lpstr>Участь викладачів в роботі редакційних колегій  наукових видань </vt:lpstr>
      <vt:lpstr>Участь у роботі спеціалізованих вчених рад</vt:lpstr>
      <vt:lpstr>Викладачі факультету, які здобули перемогу зі студентами</vt:lpstr>
      <vt:lpstr>Презентация PowerPoint</vt:lpstr>
      <vt:lpstr>Лабораторії та майстерні  кафедр</vt:lpstr>
      <vt:lpstr>Наукові гуртки, які працюють на кафедрах факультету</vt:lpstr>
      <vt:lpstr>Викладачі факультету залучені до діяльності громадських організацій </vt:lpstr>
      <vt:lpstr>Презентация PowerPoint</vt:lpstr>
      <vt:lpstr>Міжнародне співробітництво кафедр факультету </vt:lpstr>
      <vt:lpstr>Міжнародні стажування співробітників факультету </vt:lpstr>
      <vt:lpstr>Перспективи розвитку кафедр факультету  </vt:lpstr>
      <vt:lpstr>Пріоритетні напрями роботи факультету  на наступні 5 років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FBAD1</dc:creator>
  <cp:lastModifiedBy>FBAD1</cp:lastModifiedBy>
  <cp:revision>71</cp:revision>
  <cp:lastPrinted>2024-11-22T11:49:15Z</cp:lastPrinted>
  <dcterms:created xsi:type="dcterms:W3CDTF">2023-04-14T09:20:23Z</dcterms:created>
  <dcterms:modified xsi:type="dcterms:W3CDTF">2024-11-22T12:21:18Z</dcterms:modified>
</cp:coreProperties>
</file>