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86" r:id="rId3"/>
    <p:sldId id="285" r:id="rId4"/>
    <p:sldId id="289" r:id="rId5"/>
    <p:sldId id="272" r:id="rId6"/>
    <p:sldId id="290" r:id="rId7"/>
    <p:sldId id="284" r:id="rId8"/>
    <p:sldId id="291" r:id="rId9"/>
    <p:sldId id="274" r:id="rId10"/>
    <p:sldId id="276" r:id="rId11"/>
    <p:sldId id="275" r:id="rId12"/>
    <p:sldId id="278" r:id="rId13"/>
    <p:sldId id="280" r:id="rId14"/>
    <p:sldId id="287" r:id="rId15"/>
    <p:sldId id="288" r:id="rId16"/>
    <p:sldId id="271" r:id="rId17"/>
  </p:sldIdLst>
  <p:sldSz cx="18288000" cy="10287000"/>
  <p:notesSz cx="6735763" cy="98663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0E6"/>
    <a:srgbClr val="F5F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226" y="7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293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846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102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181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5354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884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578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4174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65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7667625"/>
            <a:ext cx="258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Image 1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38975" y="914400"/>
            <a:ext cx="42005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0"/>
          <p:cNvSpPr/>
          <p:nvPr/>
        </p:nvSpPr>
        <p:spPr>
          <a:xfrm>
            <a:off x="1257300" y="3697288"/>
            <a:ext cx="16098838" cy="2909887"/>
          </a:xfrm>
          <a:prstGeom prst="rect">
            <a:avLst/>
          </a:prstGeom>
          <a:noFill/>
          <a:ln/>
        </p:spPr>
        <p:txBody>
          <a:bodyPr lIns="0" tIns="0" rIns="0" bIns="0"/>
          <a:lstStyle/>
          <a:p>
            <a:pPr algn="ctr"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Правила</a:t>
            </a:r>
            <a:r>
              <a:rPr lang="en-US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 </a:t>
            </a: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прийому</a:t>
            </a:r>
            <a:r>
              <a:rPr lang="en-US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 </a:t>
            </a: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до</a:t>
            </a:r>
            <a:r>
              <a:rPr lang="en-US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 </a:t>
            </a:r>
            <a:endParaRPr lang="uk-UA" sz="7875" b="1" dirty="0">
              <a:solidFill>
                <a:srgbClr val="4362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Montserrat Bold" pitchFamily="34" charset="-122"/>
              <a:cs typeface="Arial" panose="020B0604020202020204" pitchFamily="34" charset="0"/>
            </a:endParaRPr>
          </a:p>
          <a:p>
            <a:pPr algn="ctr"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НУ «Запорізька політехніка» </a:t>
            </a:r>
          </a:p>
          <a:p>
            <a:pPr algn="ctr"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в </a:t>
            </a:r>
            <a:r>
              <a:rPr lang="en-US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202</a:t>
            </a: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5</a:t>
            </a:r>
            <a:r>
              <a:rPr lang="en-US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 </a:t>
            </a: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році</a:t>
            </a:r>
            <a:endParaRPr lang="en-US" sz="7875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" y="612775"/>
            <a:ext cx="14187488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0"/>
          <p:cNvSpPr>
            <a:spLocks noChangeArrowheads="1"/>
          </p:cNvSpPr>
          <p:nvPr/>
        </p:nvSpPr>
        <p:spPr bwMode="auto">
          <a:xfrm>
            <a:off x="1614488" y="812800"/>
            <a:ext cx="125349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ЄДИНЕ ФАХОВЕ ВСТУПНЕ ВИПРОБУВАННЯ НА ОСНОВІ НРК6, НРК7</a:t>
            </a:r>
            <a:endParaRPr lang="en-US" sz="3200" dirty="0"/>
          </a:p>
        </p:txBody>
      </p:sp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1685925" y="87074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 sz="3200">
              <a:solidFill>
                <a:srgbClr val="2E75B6"/>
              </a:solidFill>
              <a:latin typeface="Calibri" pitchFamily="34" charset="0"/>
            </a:endParaRPr>
          </a:p>
        </p:txBody>
      </p:sp>
      <p:pic>
        <p:nvPicPr>
          <p:cNvPr id="25" name="Рисунок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51055" y="-197597"/>
            <a:ext cx="3036945" cy="304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DBEFB99-E34D-4AFB-A23C-2998F72BD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463986"/>
              </p:ext>
            </p:extLst>
          </p:nvPr>
        </p:nvGraphicFramePr>
        <p:xfrm>
          <a:off x="1075372" y="3007520"/>
          <a:ext cx="16299181" cy="6706043"/>
        </p:xfrm>
        <a:graphic>
          <a:graphicData uri="http://schemas.openxmlformats.org/drawingml/2006/table">
            <a:tbl>
              <a:tblPr/>
              <a:tblGrid>
                <a:gridCol w="4402284">
                  <a:extLst>
                    <a:ext uri="{9D8B030D-6E8A-4147-A177-3AD203B41FA5}">
                      <a16:colId xmlns:a16="http://schemas.microsoft.com/office/drawing/2014/main" val="3717575591"/>
                    </a:ext>
                  </a:extLst>
                </a:gridCol>
                <a:gridCol w="1106024">
                  <a:extLst>
                    <a:ext uri="{9D8B030D-6E8A-4147-A177-3AD203B41FA5}">
                      <a16:colId xmlns:a16="http://schemas.microsoft.com/office/drawing/2014/main" val="2711525697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58208109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699961968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3255723469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3696867468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1069162533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1955371957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495950303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3507341191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4227182479"/>
                    </a:ext>
                  </a:extLst>
                </a:gridCol>
                <a:gridCol w="1589117">
                  <a:extLst>
                    <a:ext uri="{9D8B030D-6E8A-4147-A177-3AD203B41FA5}">
                      <a16:colId xmlns:a16="http://schemas.microsoft.com/office/drawing/2014/main" val="1082033439"/>
                    </a:ext>
                  </a:extLst>
                </a:gridCol>
              </a:tblGrid>
              <a:tr h="483860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Предметний тест з …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В11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С1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С2, C3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С4</a:t>
                      </a:r>
                      <a:endParaRPr lang="uk-UA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С5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D1, D2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D3,   D5,  D7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D8,  D9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A, C6, C7,  D4,  I9,  I11,  J2,  J3,  J4,  K8,  K10</a:t>
                      </a:r>
                      <a:endParaRPr lang="uk-UA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21258"/>
                  </a:ext>
                </a:extLst>
              </a:tr>
              <a:tr h="561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(безВ11)</a:t>
                      </a:r>
                      <a:endParaRPr lang="uk-UA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33741"/>
                  </a:ext>
                </a:extLst>
              </a:tr>
              <a:tr h="280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G17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275111"/>
                  </a:ext>
                </a:extLst>
              </a:tr>
              <a:tr h="2999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950543"/>
                  </a:ext>
                </a:extLst>
              </a:tr>
              <a:tr h="377411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педагогіки та психології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593006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економіки та міжнародної економіки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662053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політології та міжнародних відносин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42232"/>
                  </a:ext>
                </a:extLst>
              </a:tr>
              <a:tr h="377411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психології та соціології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777537"/>
                  </a:ext>
                </a:extLst>
              </a:tr>
              <a:tr h="377411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обліку та фінансів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890045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управління та адміністрування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580602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права та міжнародного права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09012"/>
                  </a:ext>
                </a:extLst>
              </a:tr>
              <a:tr h="377411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інформаційних технологій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uk-UA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121518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предметний тест з історії мистецтв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070114"/>
                  </a:ext>
                </a:extLst>
              </a:tr>
              <a:tr h="5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2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предметний тест з мовознавства</a:t>
                      </a:r>
                      <a:endParaRPr lang="uk-UA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uk-UA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293681"/>
                  </a:ext>
                </a:extLst>
              </a:tr>
            </a:tbl>
          </a:graphicData>
        </a:graphic>
      </p:graphicFrame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2A4F5AC9-FFD6-4948-9D06-966B278612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5258" y="5143500"/>
            <a:ext cx="469900" cy="46355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132F4E85-B747-46BD-A238-4A12C6AA39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2018" y="4679950"/>
            <a:ext cx="469900" cy="46355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E7D56BD1-2EDA-4034-88DE-62F5008408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5063" y="5762943"/>
            <a:ext cx="469900" cy="463550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88E64CED-D9BA-4E57-80D2-B535AE574C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3605" y="6288088"/>
            <a:ext cx="468313" cy="463550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F0B626C2-32D5-4D5E-B1DF-F1D7B45C8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80810" y="6267450"/>
            <a:ext cx="469900" cy="463550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F1CADE5F-2B59-459F-80BE-5CDD5B3C35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60182" y="6690043"/>
            <a:ext cx="469900" cy="463550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93B88649-5807-4CCB-997D-8311509AC3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11454" y="7110095"/>
            <a:ext cx="469900" cy="46355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265090D4-06D0-4353-B031-F724544B2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88329" y="7682548"/>
            <a:ext cx="468313" cy="46355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7153CF9E-BDA2-4E63-A8E9-1291AA0FF0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16105" y="8128000"/>
            <a:ext cx="469900" cy="463550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BC96C2F3-B9CF-4CDA-9835-8284D14E52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1214" y="4681380"/>
            <a:ext cx="468313" cy="463550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FE01816E-BBE4-4866-BCBD-773AEAB214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6769" y="5182553"/>
            <a:ext cx="468313" cy="463550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A114D84-E136-40B8-A6FA-C405063523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1214" y="5803900"/>
            <a:ext cx="468313" cy="463550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7769EF7F-3A78-4CB7-B2F0-1A1781F2FE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6768" y="6226493"/>
            <a:ext cx="468313" cy="463550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F4DBB6FE-1F4E-4622-A686-BE9F01E727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24869" y="6663055"/>
            <a:ext cx="468312" cy="463550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EEE56728-2675-46CD-A201-07035314FB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24869" y="7162958"/>
            <a:ext cx="469900" cy="463550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B5DCC74F-71D8-4A38-B0D6-574795FC84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5181" y="7664450"/>
            <a:ext cx="469900" cy="463550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15024572-73C1-4DAA-944B-DB4B3AC0D9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79624" y="8128000"/>
            <a:ext cx="469900" cy="463550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A409951A-6A10-4BF1-983D-8264601E8E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45493" y="8665845"/>
            <a:ext cx="469900" cy="461962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4128DD01-F8D1-4D83-B20C-027D9D22FB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45493" y="9236868"/>
            <a:ext cx="468312" cy="463550"/>
          </a:xfrm>
          <a:prstGeom prst="rect">
            <a:avLst/>
          </a:prstGeom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0F8E4596-83DE-4B96-8EAD-2A5371ECDE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6757" y="8607425"/>
            <a:ext cx="469900" cy="463550"/>
          </a:xfrm>
          <a:prstGeom prst="rect">
            <a:avLst/>
          </a:prstGeom>
        </p:spPr>
      </p:pic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A81D9890-DC7D-450F-9370-9822AFC1A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5935" y="9233058"/>
            <a:ext cx="468313" cy="463550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095FA366-0F93-4D35-B5DE-2CB4F6947833}"/>
              </a:ext>
            </a:extLst>
          </p:cNvPr>
          <p:cNvCxnSpPr>
            <a:cxnSpLocks/>
          </p:cNvCxnSpPr>
          <p:nvPr/>
        </p:nvCxnSpPr>
        <p:spPr>
          <a:xfrm>
            <a:off x="7437120" y="5646104"/>
            <a:ext cx="1097280" cy="183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1378C93-6DA4-49D9-BA2B-76FA83BCB213}"/>
              </a:ext>
            </a:extLst>
          </p:cNvPr>
          <p:cNvCxnSpPr>
            <a:cxnSpLocks/>
          </p:cNvCxnSpPr>
          <p:nvPr/>
        </p:nvCxnSpPr>
        <p:spPr>
          <a:xfrm>
            <a:off x="8534400" y="6267450"/>
            <a:ext cx="30937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97F52567-96CB-4EB2-A8BD-95F0D0E5C43C}"/>
              </a:ext>
            </a:extLst>
          </p:cNvPr>
          <p:cNvCxnSpPr>
            <a:cxnSpLocks/>
          </p:cNvCxnSpPr>
          <p:nvPr/>
        </p:nvCxnSpPr>
        <p:spPr>
          <a:xfrm>
            <a:off x="9601200" y="6663055"/>
            <a:ext cx="31089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0293B552-4138-4B13-B16E-2E3908530648}"/>
              </a:ext>
            </a:extLst>
          </p:cNvPr>
          <p:cNvCxnSpPr>
            <a:cxnSpLocks/>
          </p:cNvCxnSpPr>
          <p:nvPr/>
        </p:nvCxnSpPr>
        <p:spPr>
          <a:xfrm>
            <a:off x="11628120" y="7038023"/>
            <a:ext cx="20878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24932060-502C-4EF1-9CE7-1E0909CE090D}"/>
              </a:ext>
            </a:extLst>
          </p:cNvPr>
          <p:cNvCxnSpPr>
            <a:cxnSpLocks/>
          </p:cNvCxnSpPr>
          <p:nvPr/>
        </p:nvCxnSpPr>
        <p:spPr>
          <a:xfrm>
            <a:off x="13716000" y="7573645"/>
            <a:ext cx="1066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677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" y="612775"/>
            <a:ext cx="14187488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0"/>
          <p:cNvSpPr>
            <a:spLocks noChangeArrowheads="1"/>
          </p:cNvSpPr>
          <p:nvPr/>
        </p:nvSpPr>
        <p:spPr bwMode="auto">
          <a:xfrm>
            <a:off x="1614488" y="812800"/>
            <a:ext cx="125349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КАЛЕНДАР ВСТУПУ В МАГІСТРАТУРУ НА ОСНОВІ НРК6, НРК7</a:t>
            </a:r>
            <a:endParaRPr lang="en-US" sz="3200" dirty="0"/>
          </a:p>
        </p:txBody>
      </p:sp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1685925" y="87074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 sz="3200">
              <a:solidFill>
                <a:srgbClr val="2E75B6"/>
              </a:solidFill>
              <a:latin typeface="Calibri" pitchFamily="34" charset="0"/>
            </a:endParaRPr>
          </a:p>
        </p:txBody>
      </p:sp>
      <p:graphicFrame>
        <p:nvGraphicFramePr>
          <p:cNvPr id="617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416350"/>
              </p:ext>
            </p:extLst>
          </p:nvPr>
        </p:nvGraphicFramePr>
        <p:xfrm>
          <a:off x="548640" y="2688796"/>
          <a:ext cx="17438914" cy="7403282"/>
        </p:xfrm>
        <a:graphic>
          <a:graphicData uri="http://schemas.openxmlformats.org/drawingml/2006/table">
            <a:tbl>
              <a:tblPr/>
              <a:tblGrid>
                <a:gridCol w="18190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637030912"/>
                    </a:ext>
                  </a:extLst>
                </a:gridCol>
                <a:gridCol w="1763486">
                  <a:extLst>
                    <a:ext uri="{9D8B030D-6E8A-4147-A177-3AD203B41FA5}">
                      <a16:colId xmlns:a16="http://schemas.microsoft.com/office/drawing/2014/main" val="4005413037"/>
                    </a:ext>
                  </a:extLst>
                </a:gridCol>
                <a:gridCol w="1711235">
                  <a:extLst>
                    <a:ext uri="{9D8B030D-6E8A-4147-A177-3AD203B41FA5}">
                      <a16:colId xmlns:a16="http://schemas.microsoft.com/office/drawing/2014/main" val="4061227718"/>
                    </a:ext>
                  </a:extLst>
                </a:gridCol>
                <a:gridCol w="1407522">
                  <a:extLst>
                    <a:ext uri="{9D8B030D-6E8A-4147-A177-3AD203B41FA5}">
                      <a16:colId xmlns:a16="http://schemas.microsoft.com/office/drawing/2014/main" val="2011409211"/>
                    </a:ext>
                  </a:extLst>
                </a:gridCol>
                <a:gridCol w="1685108">
                  <a:extLst>
                    <a:ext uri="{9D8B030D-6E8A-4147-A177-3AD203B41FA5}">
                      <a16:colId xmlns:a16="http://schemas.microsoft.com/office/drawing/2014/main" val="2145663415"/>
                    </a:ext>
                  </a:extLst>
                </a:gridCol>
                <a:gridCol w="2037806">
                  <a:extLst>
                    <a:ext uri="{9D8B030D-6E8A-4147-A177-3AD203B41FA5}">
                      <a16:colId xmlns:a16="http://schemas.microsoft.com/office/drawing/2014/main" val="608247425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822801372"/>
                    </a:ext>
                  </a:extLst>
                </a:gridCol>
                <a:gridCol w="1841863">
                  <a:extLst>
                    <a:ext uri="{9D8B030D-6E8A-4147-A177-3AD203B41FA5}">
                      <a16:colId xmlns:a16="http://schemas.microsoft.com/office/drawing/2014/main" val="332739438"/>
                    </a:ext>
                  </a:extLst>
                </a:gridCol>
                <a:gridCol w="2050868">
                  <a:extLst>
                    <a:ext uri="{9D8B030D-6E8A-4147-A177-3AD203B41FA5}">
                      <a16:colId xmlns:a16="http://schemas.microsoft.com/office/drawing/2014/main" val="3135841337"/>
                    </a:ext>
                  </a:extLst>
                </a:gridCol>
              </a:tblGrid>
              <a:tr h="18467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Категорія вступників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6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Реєстрація електронних кабінетів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Реєстрація заяв на участь у вступних випробуваннях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Вступні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випробування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Реєстрація заяв на участь у конкурсному відборі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Оприлюднення рейтингового списку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Виконання вимог зарахування на бюджет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Зарахування на бюджет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Переведення на вакантні бюджетні місця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Зарахування на контракт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71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сертифікати ЄВІ+ЄФВВ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 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липень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          8 серпня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25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26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28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29 серпня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01 вересня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30 вересня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925">
                <a:tc>
                  <a:txBody>
                    <a:bodyPr/>
                    <a:lstStyle/>
                    <a:p>
                      <a:pPr marL="0" marR="118745" indent="749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співбесіди, фахові іспити (бюджет)</a:t>
                      </a:r>
                    </a:p>
                  </a:txBody>
                  <a:tcPr marL="0" marR="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 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липень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28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07 серпня (включно)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8серпня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25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26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28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29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01 вересня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70177"/>
                  </a:ext>
                </a:extLst>
              </a:tr>
              <a:tr h="1854925">
                <a:tc>
                  <a:txBody>
                    <a:bodyPr/>
                    <a:lstStyle/>
                    <a:p>
                      <a:pPr marL="0" marR="118745" indent="749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фахові іспити (контракт)</a:t>
                      </a:r>
                    </a:p>
                  </a:txBody>
                  <a:tcPr marL="0" marR="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липень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додатково -від 8 серпня 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23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8серпня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25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раніше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01 вересня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30 вересня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24770"/>
                  </a:ext>
                </a:extLst>
              </a:tr>
            </a:tbl>
          </a:graphicData>
        </a:graphic>
      </p:graphicFrame>
      <p:pic>
        <p:nvPicPr>
          <p:cNvPr id="6168" name="Image 5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13000" y="-80963"/>
            <a:ext cx="3175000" cy="317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6519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6513" y="923925"/>
            <a:ext cx="491648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0"/>
          <p:cNvSpPr>
            <a:spLocks noChangeArrowheads="1"/>
          </p:cNvSpPr>
          <p:nvPr/>
        </p:nvSpPr>
        <p:spPr bwMode="auto">
          <a:xfrm>
            <a:off x="4375150" y="1095375"/>
            <a:ext cx="40259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>
                <a:solidFill>
                  <a:srgbClr val="436236"/>
                </a:solidFill>
                <a:ea typeface="Montserrat Bold"/>
                <a:cs typeface="Montserrat Bold"/>
              </a:rPr>
              <a:t>ПОРОГИ</a:t>
            </a:r>
            <a:endParaRPr lang="en-US" sz="3200"/>
          </a:p>
        </p:txBody>
      </p:sp>
      <p:sp>
        <p:nvSpPr>
          <p:cNvPr id="21" name="object 2"/>
          <p:cNvSpPr txBox="1"/>
          <p:nvPr/>
        </p:nvSpPr>
        <p:spPr>
          <a:xfrm>
            <a:off x="1865312" y="2300288"/>
            <a:ext cx="15799233" cy="6130524"/>
          </a:xfrm>
          <a:prstGeom prst="rect">
            <a:avLst/>
          </a:prstGeom>
        </p:spPr>
        <p:txBody>
          <a:bodyPr wrap="square" lIns="0" tIns="13335" rIns="0" bIns="0">
            <a:spAutoFit/>
          </a:bodyPr>
          <a:lstStyle/>
          <a:p>
            <a:pPr marL="754063" indent="-742950" algn="just">
              <a:spcBef>
                <a:spcPts val="100"/>
              </a:spcBef>
              <a:buSzPct val="97000"/>
              <a:buFont typeface="Calibri Light" pitchFamily="34" charset="0"/>
              <a:buAutoNum type="arabicPeriod"/>
              <a:tabLst>
                <a:tab pos="441325" algn="l"/>
              </a:tabLst>
            </a:pP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балів з предмету НМТ, складової ЄВІ – не менше </a:t>
            </a:r>
            <a:r>
              <a:rPr lang="uk-UA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ЄФВВ – не менше </a:t>
            </a:r>
            <a:r>
              <a:rPr lang="uk-UA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тестових балів.</a:t>
            </a:r>
          </a:p>
          <a:p>
            <a:pPr marL="754063" indent="-742950" algn="just">
              <a:spcBef>
                <a:spcPts val="100"/>
              </a:spcBef>
              <a:buSzPct val="97000"/>
              <a:buFont typeface="Calibri Light" pitchFamily="34" charset="0"/>
              <a:buAutoNum type="arabicPeriod"/>
              <a:tabLst>
                <a:tab pos="441325" algn="l"/>
              </a:tabLst>
            </a:pPr>
            <a:endParaRPr lang="uk-UA" sz="4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54063" indent="-742950" algn="just">
              <a:spcBef>
                <a:spcPts val="263"/>
              </a:spcBef>
              <a:buFont typeface="Calibri Light" pitchFamily="34" charset="0"/>
              <a:buAutoNum type="arabicPeriod"/>
              <a:tabLst>
                <a:tab pos="441325" algn="l"/>
              </a:tabLst>
            </a:pP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 та переведення на бюджет: КБ не менше </a:t>
            </a:r>
            <a:r>
              <a:rPr lang="uk-UA" sz="400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130 балів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виняток – діти загиблих захисників України, спеціальності підтримки держави – </a:t>
            </a:r>
            <a:r>
              <a:rPr lang="uk-UA" sz="4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 балів 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переведенні на бюджет</a:t>
            </a:r>
          </a:p>
          <a:p>
            <a:pPr marL="754063" indent="-742950" algn="just">
              <a:lnSpc>
                <a:spcPts val="3775"/>
              </a:lnSpc>
              <a:spcBef>
                <a:spcPts val="263"/>
              </a:spcBef>
              <a:buFont typeface="Calibri Light" pitchFamily="34" charset="0"/>
              <a:buAutoNum type="arabicPeriod"/>
              <a:tabLst>
                <a:tab pos="441325" algn="l"/>
              </a:tabLst>
            </a:pPr>
            <a:endParaRPr lang="uk-UA" sz="4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54063" indent="-742950" algn="just">
              <a:buFont typeface="Calibri Light" pitchFamily="34" charset="0"/>
              <a:buAutoNum type="arabicPeriod"/>
              <a:tabLst>
                <a:tab pos="441325" algn="l"/>
              </a:tabLst>
            </a:pP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КБ для вступу на основі ПЗСО та НРК5 не менше </a:t>
            </a:r>
            <a:r>
              <a:rPr lang="uk-UA" sz="400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балів  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	галузей	знань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«Право»,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D4</a:t>
            </a:r>
            <a:r>
              <a:rPr lang="uk-UA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«Публічне	управління	та адміністрування», 29 «Міжнародні відносини».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0625" y="923925"/>
            <a:ext cx="58007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Image 1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0625" y="2286000"/>
            <a:ext cx="95916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Image 2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90625" y="4019550"/>
            <a:ext cx="95916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 3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90625" y="6124575"/>
            <a:ext cx="90963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Image 4" descr="preencoded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90625" y="8229600"/>
            <a:ext cx="90963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Image 5" descr="preencoded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344275" y="1714500"/>
            <a:ext cx="6030913" cy="60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0"/>
          <p:cNvSpPr/>
          <p:nvPr/>
        </p:nvSpPr>
        <p:spPr>
          <a:xfrm>
            <a:off x="1504950" y="1095375"/>
            <a:ext cx="5172075" cy="43815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algn="ctr" fontAlgn="auto">
              <a:lnSpc>
                <a:spcPts val="347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75" b="1" dirty="0">
                <a:solidFill>
                  <a:srgbClr val="436236"/>
                </a:solidFill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ЗАЯВИ ВСТУПНИКА </a:t>
            </a:r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1" name="Text 1"/>
          <p:cNvSpPr>
            <a:spLocks noChangeArrowheads="1"/>
          </p:cNvSpPr>
          <p:nvPr/>
        </p:nvSpPr>
        <p:spPr bwMode="auto">
          <a:xfrm>
            <a:off x="1752600" y="2286000"/>
            <a:ext cx="90297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950"/>
              </a:lnSpc>
            </a:pP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документ про попередню освіту має бути внесений до реєстрації першої заяви на відповідній основі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2" name="Text 2"/>
          <p:cNvSpPr>
            <a:spLocks noChangeArrowheads="1"/>
          </p:cNvSpPr>
          <p:nvPr/>
        </p:nvSpPr>
        <p:spPr bwMode="auto">
          <a:xfrm>
            <a:off x="1752600" y="4019550"/>
            <a:ext cx="90297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950"/>
              </a:lnSpc>
            </a:pP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вступники можуть подати у сукупності за всіма основами вступу до </a:t>
            </a:r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ea typeface="Montserrat Bold"/>
                <a:cs typeface="Arial" panose="020B0604020202020204" pitchFamily="34" charset="0"/>
              </a:rPr>
              <a:t>5 заяв</a:t>
            </a:r>
            <a:r>
              <a:rPr lang="uk-UA" sz="3200" dirty="0">
                <a:solidFill>
                  <a:schemeClr val="accent1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 </a:t>
            </a:r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на</a:t>
            </a:r>
            <a:r>
              <a:rPr lang="uk-UA" sz="3200" dirty="0">
                <a:solidFill>
                  <a:schemeClr val="accent1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 </a:t>
            </a:r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ea typeface="Montserrat Bold"/>
                <a:cs typeface="Arial" panose="020B0604020202020204" pitchFamily="34" charset="0"/>
              </a:rPr>
              <a:t>бюджетні місця</a:t>
            </a:r>
            <a:r>
              <a:rPr lang="uk-UA" sz="3200" dirty="0">
                <a:solidFill>
                  <a:schemeClr val="accent1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та до </a:t>
            </a:r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15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 за всіма джерелами фінансування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3" name="Text 3"/>
          <p:cNvSpPr>
            <a:spLocks noChangeArrowheads="1"/>
          </p:cNvSpPr>
          <p:nvPr/>
        </p:nvSpPr>
        <p:spPr bwMode="auto">
          <a:xfrm>
            <a:off x="1752600" y="6124575"/>
            <a:ext cx="90297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950"/>
              </a:lnSpc>
            </a:pP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після підтвердження вибору місця навчання заяви на бюджетні місця за іншими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КП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"/>
                <a:cs typeface="Arial" panose="020B0604020202020204" pitchFamily="34" charset="0"/>
              </a:rPr>
              <a:t> вважаються в ЄДЕБО заявами тільки на контрактні місця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84" name="Text 4"/>
          <p:cNvSpPr>
            <a:spLocks noChangeArrowheads="1"/>
          </p:cNvSpPr>
          <p:nvPr/>
        </p:nvSpPr>
        <p:spPr bwMode="auto">
          <a:xfrm>
            <a:off x="1752599" y="8229600"/>
            <a:ext cx="95916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950"/>
              </a:lnSpc>
            </a:pP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ea typeface="Montserrat Medium Italic"/>
                <a:cs typeface="Arial" panose="020B0604020202020204" pitchFamily="34" charset="0"/>
              </a:rPr>
              <a:t>Зміна вибору бюджетного місця не припускається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" name="Стрелка: вправо 12328">
            <a:extLst>
              <a:ext uri="{FF2B5EF4-FFF2-40B4-BE49-F238E27FC236}">
                <a16:creationId xmlns:a16="http://schemas.microsoft.com/office/drawing/2014/main" id="{A1238252-9F1B-0063-1B6D-D9C82528FD94}"/>
              </a:ext>
            </a:extLst>
          </p:cNvPr>
          <p:cNvSpPr/>
          <p:nvPr/>
        </p:nvSpPr>
        <p:spPr>
          <a:xfrm rot="5400000">
            <a:off x="15095713" y="5352664"/>
            <a:ext cx="1013992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28" name="Стрелка: вправо 12327">
            <a:extLst>
              <a:ext uri="{FF2B5EF4-FFF2-40B4-BE49-F238E27FC236}">
                <a16:creationId xmlns:a16="http://schemas.microsoft.com/office/drawing/2014/main" id="{46A4000A-47F6-0C6F-8971-7AD719E7DBC7}"/>
              </a:ext>
            </a:extLst>
          </p:cNvPr>
          <p:cNvSpPr/>
          <p:nvPr/>
        </p:nvSpPr>
        <p:spPr>
          <a:xfrm rot="20521611">
            <a:off x="5720100" y="3441903"/>
            <a:ext cx="1459094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4D9AA967-C167-6F4C-BF94-C083E4260F5E}"/>
              </a:ext>
            </a:extLst>
          </p:cNvPr>
          <p:cNvSpPr/>
          <p:nvPr/>
        </p:nvSpPr>
        <p:spPr>
          <a:xfrm>
            <a:off x="898050" y="3814808"/>
            <a:ext cx="4138322" cy="44147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BC55E8-313A-7BFB-23B1-6C969B000264}"/>
              </a:ext>
            </a:extLst>
          </p:cNvPr>
          <p:cNvSpPr txBox="1"/>
          <p:nvPr/>
        </p:nvSpPr>
        <p:spPr>
          <a:xfrm>
            <a:off x="935135" y="4781647"/>
            <a:ext cx="4064151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основі НРК7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(денна форма тільки держзамовлення)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877A8DF0-DE22-CAFD-0D91-328803B85F45}"/>
              </a:ext>
            </a:extLst>
          </p:cNvPr>
          <p:cNvSpPr/>
          <p:nvPr/>
        </p:nvSpPr>
        <p:spPr>
          <a:xfrm>
            <a:off x="8049560" y="6379356"/>
            <a:ext cx="9498147" cy="33563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 до іспитів</a:t>
            </a:r>
          </a:p>
          <a:p>
            <a:pPr algn="ctr"/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ЄВІ &gt; 150 балів за кожну складову</a:t>
            </a:r>
          </a:p>
          <a:p>
            <a:pPr algn="ctr"/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ЄВВ &gt; 100 балів</a:t>
            </a:r>
            <a:endParaRPr lang="uk-UA" sz="2800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5E78FB0-4E8C-1A5D-CA09-B23593B8AD0E}"/>
              </a:ext>
            </a:extLst>
          </p:cNvPr>
          <p:cNvSpPr/>
          <p:nvPr/>
        </p:nvSpPr>
        <p:spPr>
          <a:xfrm>
            <a:off x="8327487" y="2182528"/>
            <a:ext cx="8942295" cy="29647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336F8-ED3C-8017-97A1-F6E13323D77B}"/>
              </a:ext>
            </a:extLst>
          </p:cNvPr>
          <p:cNvSpPr txBox="1"/>
          <p:nvPr/>
        </p:nvSpPr>
        <p:spPr>
          <a:xfrm>
            <a:off x="8620878" y="2314581"/>
            <a:ext cx="858239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ЄВІ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</a:t>
            </a: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,2 </a:t>
            </a: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(0,1 іноземна мова + 0,1 ТЗНК)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uk-UA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ЄВВ  </a:t>
            </a: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- 0,15 </a:t>
            </a: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(методологія наукових досліджень)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вступний іспит з фаху – </a:t>
            </a: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0,65</a:t>
            </a:r>
          </a:p>
        </p:txBody>
      </p:sp>
      <p:pic>
        <p:nvPicPr>
          <p:cNvPr id="12334" name="Image 0" descr="preencoded.png">
            <a:extLst>
              <a:ext uri="{FF2B5EF4-FFF2-40B4-BE49-F238E27FC236}">
                <a16:creationId xmlns:a16="http://schemas.microsoft.com/office/drawing/2014/main" id="{7A8D2C2A-8E02-2B26-1E4E-BA351F9DAE0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283" y="468032"/>
            <a:ext cx="7903574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35" name="Text 0">
            <a:extLst>
              <a:ext uri="{FF2B5EF4-FFF2-40B4-BE49-F238E27FC236}">
                <a16:creationId xmlns:a16="http://schemas.microsoft.com/office/drawing/2014/main" id="{53612C9C-D7FF-1297-80D4-2486F9A33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580" y="602343"/>
            <a:ext cx="715290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Вступ в аспірантуру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463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" y="612775"/>
            <a:ext cx="11965641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0"/>
          <p:cNvSpPr>
            <a:spLocks noChangeArrowheads="1"/>
          </p:cNvSpPr>
          <p:nvPr/>
        </p:nvSpPr>
        <p:spPr bwMode="auto">
          <a:xfrm>
            <a:off x="1614488" y="812800"/>
            <a:ext cx="10066524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КАЛЕНДАР ВСТУПУ В АСПІРАНТУРУ</a:t>
            </a:r>
            <a:endParaRPr lang="en-US" sz="3200" dirty="0"/>
          </a:p>
        </p:txBody>
      </p:sp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1685925" y="87074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 sz="3200">
              <a:solidFill>
                <a:srgbClr val="2E75B6"/>
              </a:solidFill>
              <a:latin typeface="Calibri" pitchFamily="34" charset="0"/>
            </a:endParaRPr>
          </a:p>
        </p:txBody>
      </p:sp>
      <p:pic>
        <p:nvPicPr>
          <p:cNvPr id="6168" name="Image 5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13000" y="-80963"/>
            <a:ext cx="3175000" cy="317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478450"/>
              </p:ext>
            </p:extLst>
          </p:nvPr>
        </p:nvGraphicFramePr>
        <p:xfrm>
          <a:off x="361950" y="2930981"/>
          <a:ext cx="17089438" cy="5389414"/>
        </p:xfrm>
        <a:graphic>
          <a:graphicData uri="http://schemas.openxmlformats.org/drawingml/2006/table">
            <a:tbl>
              <a:tblPr/>
              <a:tblGrid>
                <a:gridCol w="303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287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6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Прийом заяв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Вступні випробування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Рекомендація до зарахування на навчання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 державним замовленням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Виконання вимог до зарахування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Зарахування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3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03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–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 вересня 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20-23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вересня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вересня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</a:t>
                      </a:r>
                      <a:r>
                        <a:rPr kumimoji="0" lang="uk-UA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18-00 </a:t>
                      </a: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29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вересня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30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вересня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 (за державним замовленням)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20 жовтня 2025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року (за контрактом)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633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7667625"/>
            <a:ext cx="258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Image 1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38975" y="914400"/>
            <a:ext cx="42005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0"/>
          <p:cNvSpPr/>
          <p:nvPr/>
        </p:nvSpPr>
        <p:spPr>
          <a:xfrm>
            <a:off x="908050" y="4725988"/>
            <a:ext cx="16097250" cy="2057400"/>
          </a:xfrm>
          <a:prstGeom prst="rect">
            <a:avLst/>
          </a:prstGeom>
          <a:noFill/>
          <a:ln/>
        </p:spPr>
        <p:txBody>
          <a:bodyPr lIns="0" tIns="0" rIns="0" bIns="0"/>
          <a:lstStyle/>
          <a:p>
            <a:pPr algn="ctr"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7875" b="1" dirty="0">
                <a:solidFill>
                  <a:srgbClr val="4362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ontserrat Bold" pitchFamily="34" charset="-122"/>
                <a:cs typeface="Arial" panose="020B0604020202020204" pitchFamily="34" charset="0"/>
              </a:rPr>
              <a:t>ДЯКУЮ ЗА УВАГУ!</a:t>
            </a:r>
            <a:endParaRPr lang="en-US" sz="7875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683" y="594472"/>
            <a:ext cx="258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0"/>
          <p:cNvSpPr/>
          <p:nvPr/>
        </p:nvSpPr>
        <p:spPr>
          <a:xfrm>
            <a:off x="1257300" y="3697288"/>
            <a:ext cx="16098838" cy="5106053"/>
          </a:xfrm>
          <a:prstGeom prst="rect">
            <a:avLst/>
          </a:prstGeom>
          <a:noFill/>
          <a:ln/>
        </p:spPr>
        <p:txBody>
          <a:bodyPr lIns="0" tIns="0" rIns="0" bIns="0"/>
          <a:lstStyle/>
          <a:p>
            <a:pPr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06899" y="2249679"/>
            <a:ext cx="15213666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dirty="0">
                <a:solidFill>
                  <a:srgbClr val="3849F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 МОН від 10 лютого 2025 року № 168    </a:t>
            </a:r>
            <a:r>
              <a:rPr lang="uk-UA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«Про затвердження Порядку прийому на навчання для здобуття вищої освіти в 2025 році»</a:t>
            </a:r>
          </a:p>
          <a:p>
            <a:pPr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sz="48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ts val="810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Опубліковано 28.02.2025 року</a:t>
            </a:r>
            <a:endParaRPr lang="uk-U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49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трелка: вправо 12328">
            <a:extLst>
              <a:ext uri="{FF2B5EF4-FFF2-40B4-BE49-F238E27FC236}">
                <a16:creationId xmlns:a16="http://schemas.microsoft.com/office/drawing/2014/main" id="{A1238252-9F1B-0063-1B6D-D9C82528FD94}"/>
              </a:ext>
            </a:extLst>
          </p:cNvPr>
          <p:cNvSpPr/>
          <p:nvPr/>
        </p:nvSpPr>
        <p:spPr>
          <a:xfrm rot="2136497">
            <a:off x="3843250" y="6953766"/>
            <a:ext cx="3840749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2328">
            <a:extLst>
              <a:ext uri="{FF2B5EF4-FFF2-40B4-BE49-F238E27FC236}">
                <a16:creationId xmlns:a16="http://schemas.microsoft.com/office/drawing/2014/main" id="{A1238252-9F1B-0063-1B6D-D9C82528FD94}"/>
              </a:ext>
            </a:extLst>
          </p:cNvPr>
          <p:cNvSpPr/>
          <p:nvPr/>
        </p:nvSpPr>
        <p:spPr>
          <a:xfrm rot="1977847">
            <a:off x="11005511" y="6809593"/>
            <a:ext cx="3840749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Image 0" descr="preencoded.png">
            <a:extLst>
              <a:ext uri="{FF2B5EF4-FFF2-40B4-BE49-F238E27FC236}">
                <a16:creationId xmlns:a16="http://schemas.microsoft.com/office/drawing/2014/main" id="{A951A413-021B-4438-C412-76479DFFBBE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598" y="396217"/>
            <a:ext cx="14187488" cy="98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29" name="Стрелка: вправо 12328">
            <a:extLst>
              <a:ext uri="{FF2B5EF4-FFF2-40B4-BE49-F238E27FC236}">
                <a16:creationId xmlns:a16="http://schemas.microsoft.com/office/drawing/2014/main" id="{A1238252-9F1B-0063-1B6D-D9C82528FD94}"/>
              </a:ext>
            </a:extLst>
          </p:cNvPr>
          <p:cNvSpPr/>
          <p:nvPr/>
        </p:nvSpPr>
        <p:spPr>
          <a:xfrm rot="718232">
            <a:off x="6760056" y="5477257"/>
            <a:ext cx="3840749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28" name="Стрелка: вправо 12327">
            <a:extLst>
              <a:ext uri="{FF2B5EF4-FFF2-40B4-BE49-F238E27FC236}">
                <a16:creationId xmlns:a16="http://schemas.microsoft.com/office/drawing/2014/main" id="{46A4000A-47F6-0C6F-8971-7AD719E7DBC7}"/>
              </a:ext>
            </a:extLst>
          </p:cNvPr>
          <p:cNvSpPr/>
          <p:nvPr/>
        </p:nvSpPr>
        <p:spPr>
          <a:xfrm rot="20521611">
            <a:off x="6639626" y="3275842"/>
            <a:ext cx="4309284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4D9AA967-C167-6F4C-BF94-C083E4260F5E}"/>
              </a:ext>
            </a:extLst>
          </p:cNvPr>
          <p:cNvSpPr/>
          <p:nvPr/>
        </p:nvSpPr>
        <p:spPr>
          <a:xfrm>
            <a:off x="1356604" y="3396252"/>
            <a:ext cx="5555311" cy="44630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BC55E8-313A-7BFB-23B1-6C969B000264}"/>
              </a:ext>
            </a:extLst>
          </p:cNvPr>
          <p:cNvSpPr txBox="1"/>
          <p:nvPr/>
        </p:nvSpPr>
        <p:spPr>
          <a:xfrm>
            <a:off x="1542183" y="4033750"/>
            <a:ext cx="52595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5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 фінансування здобуття вищої освіти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877A8DF0-DE22-CAFD-0D91-328803B85F45}"/>
              </a:ext>
            </a:extLst>
          </p:cNvPr>
          <p:cNvSpPr/>
          <p:nvPr/>
        </p:nvSpPr>
        <p:spPr>
          <a:xfrm>
            <a:off x="10555412" y="5055884"/>
            <a:ext cx="3672683" cy="25565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60C06D-BA1D-7196-AA71-C5B5A81A8704}"/>
              </a:ext>
            </a:extLst>
          </p:cNvPr>
          <p:cNvSpPr txBox="1"/>
          <p:nvPr/>
        </p:nvSpPr>
        <p:spPr>
          <a:xfrm>
            <a:off x="10448944" y="5121982"/>
            <a:ext cx="388562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Кошти фізичних та / або юридичних осіб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5E78FB0-4E8C-1A5D-CA09-B23593B8AD0E}"/>
              </a:ext>
            </a:extLst>
          </p:cNvPr>
          <p:cNvSpPr/>
          <p:nvPr/>
        </p:nvSpPr>
        <p:spPr>
          <a:xfrm>
            <a:off x="10849880" y="1940647"/>
            <a:ext cx="2990553" cy="19377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336F8-ED3C-8017-97A1-F6E13323D77B}"/>
              </a:ext>
            </a:extLst>
          </p:cNvPr>
          <p:cNvSpPr txBox="1"/>
          <p:nvPr/>
        </p:nvSpPr>
        <p:spPr>
          <a:xfrm>
            <a:off x="10749655" y="2187161"/>
            <a:ext cx="319100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Державне замовлення</a:t>
            </a:r>
          </a:p>
        </p:txBody>
      </p:sp>
      <p:pic>
        <p:nvPicPr>
          <p:cNvPr id="6" name="Рисунок 15">
            <a:extLst>
              <a:ext uri="{FF2B5EF4-FFF2-40B4-BE49-F238E27FC236}">
                <a16:creationId xmlns:a16="http://schemas.microsoft.com/office/drawing/2014/main" id="{C27DE253-A246-E593-20A4-56DAAFB5293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51055" y="-119653"/>
            <a:ext cx="3036945" cy="304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0">
            <a:extLst>
              <a:ext uri="{FF2B5EF4-FFF2-40B4-BE49-F238E27FC236}">
                <a16:creationId xmlns:a16="http://schemas.microsoft.com/office/drawing/2014/main" id="{44346C88-F5F5-C569-6E34-C727D6042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892" y="526928"/>
            <a:ext cx="12534900" cy="682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Вступна кампанія 2025</a:t>
            </a:r>
            <a:endParaRPr lang="en-US" sz="3200" dirty="0"/>
          </a:p>
        </p:txBody>
      </p:sp>
      <p:sp>
        <p:nvSpPr>
          <p:cNvPr id="14" name="Прямоугольник: скругленные углы 10">
            <a:extLst>
              <a:ext uri="{FF2B5EF4-FFF2-40B4-BE49-F238E27FC236}">
                <a16:creationId xmlns:a16="http://schemas.microsoft.com/office/drawing/2014/main" id="{85E78FB0-4E8C-1A5D-CA09-B23593B8AD0E}"/>
              </a:ext>
            </a:extLst>
          </p:cNvPr>
          <p:cNvSpPr/>
          <p:nvPr/>
        </p:nvSpPr>
        <p:spPr>
          <a:xfrm>
            <a:off x="14572608" y="7603867"/>
            <a:ext cx="2629320" cy="16939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Державні гранти</a:t>
            </a:r>
          </a:p>
        </p:txBody>
      </p:sp>
      <p:sp>
        <p:nvSpPr>
          <p:cNvPr id="15" name="Прямоугольник: скругленные углы 10">
            <a:extLst>
              <a:ext uri="{FF2B5EF4-FFF2-40B4-BE49-F238E27FC236}">
                <a16:creationId xmlns:a16="http://schemas.microsoft.com/office/drawing/2014/main" id="{85E78FB0-4E8C-1A5D-CA09-B23593B8AD0E}"/>
              </a:ext>
            </a:extLst>
          </p:cNvPr>
          <p:cNvSpPr/>
          <p:nvPr/>
        </p:nvSpPr>
        <p:spPr>
          <a:xfrm>
            <a:off x="7300834" y="8462682"/>
            <a:ext cx="2307364" cy="9752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uk-UA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Ваучери</a:t>
            </a:r>
          </a:p>
        </p:txBody>
      </p:sp>
    </p:spTree>
    <p:extLst>
      <p:ext uri="{BB962C8B-B14F-4D97-AF65-F5344CB8AC3E}">
        <p14:creationId xmlns:p14="http://schemas.microsoft.com/office/powerpoint/2010/main" val="398804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Стрелка: вправо 12319">
            <a:extLst>
              <a:ext uri="{FF2B5EF4-FFF2-40B4-BE49-F238E27FC236}">
                <a16:creationId xmlns:a16="http://schemas.microsoft.com/office/drawing/2014/main" id="{E430C0AE-B9CC-E37A-CE83-6CDD2C056FE2}"/>
              </a:ext>
            </a:extLst>
          </p:cNvPr>
          <p:cNvSpPr/>
          <p:nvPr/>
        </p:nvSpPr>
        <p:spPr>
          <a:xfrm rot="1352163">
            <a:off x="5601342" y="6507434"/>
            <a:ext cx="6993584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21" name="Стрелка: вправо 12320">
            <a:extLst>
              <a:ext uri="{FF2B5EF4-FFF2-40B4-BE49-F238E27FC236}">
                <a16:creationId xmlns:a16="http://schemas.microsoft.com/office/drawing/2014/main" id="{5A6839C1-8204-B3CA-F908-FB1EFA4C7010}"/>
              </a:ext>
            </a:extLst>
          </p:cNvPr>
          <p:cNvSpPr/>
          <p:nvPr/>
        </p:nvSpPr>
        <p:spPr>
          <a:xfrm>
            <a:off x="5883313" y="3445147"/>
            <a:ext cx="3798569" cy="881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22" name="Прямоугольник: скругленные углы 12321">
            <a:extLst>
              <a:ext uri="{FF2B5EF4-FFF2-40B4-BE49-F238E27FC236}">
                <a16:creationId xmlns:a16="http://schemas.microsoft.com/office/drawing/2014/main" id="{1792E5B0-CA09-7C2A-7B0E-88C2DC106159}"/>
              </a:ext>
            </a:extLst>
          </p:cNvPr>
          <p:cNvSpPr/>
          <p:nvPr/>
        </p:nvSpPr>
        <p:spPr>
          <a:xfrm>
            <a:off x="1329157" y="2637964"/>
            <a:ext cx="4165190" cy="36560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23" name="TextBox 12322">
            <a:extLst>
              <a:ext uri="{FF2B5EF4-FFF2-40B4-BE49-F238E27FC236}">
                <a16:creationId xmlns:a16="http://schemas.microsoft.com/office/drawing/2014/main" id="{DB00733B-E598-96B3-E7BE-7EDE8290460F}"/>
              </a:ext>
            </a:extLst>
          </p:cNvPr>
          <p:cNvSpPr txBox="1"/>
          <p:nvPr/>
        </p:nvSpPr>
        <p:spPr>
          <a:xfrm>
            <a:off x="1407300" y="3411045"/>
            <a:ext cx="414552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основі ПЗСО, НРК5</a:t>
            </a:r>
          </a:p>
        </p:txBody>
      </p:sp>
      <p:sp>
        <p:nvSpPr>
          <p:cNvPr id="12324" name="Прямоугольник: скругленные углы 12323">
            <a:extLst>
              <a:ext uri="{FF2B5EF4-FFF2-40B4-BE49-F238E27FC236}">
                <a16:creationId xmlns:a16="http://schemas.microsoft.com/office/drawing/2014/main" id="{5C06878D-5138-534E-229C-F847C39CFBC9}"/>
              </a:ext>
            </a:extLst>
          </p:cNvPr>
          <p:cNvSpPr/>
          <p:nvPr/>
        </p:nvSpPr>
        <p:spPr>
          <a:xfrm>
            <a:off x="12505312" y="6987272"/>
            <a:ext cx="3397665" cy="29245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25" name="TextBox 12324">
            <a:extLst>
              <a:ext uri="{FF2B5EF4-FFF2-40B4-BE49-F238E27FC236}">
                <a16:creationId xmlns:a16="http://schemas.microsoft.com/office/drawing/2014/main" id="{26217ABE-B90D-93A9-2B3C-9F5D2EB13D6E}"/>
              </a:ext>
            </a:extLst>
          </p:cNvPr>
          <p:cNvSpPr txBox="1"/>
          <p:nvPr/>
        </p:nvSpPr>
        <p:spPr>
          <a:xfrm>
            <a:off x="12710379" y="7770390"/>
            <a:ext cx="298753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НМТ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2022-2025</a:t>
            </a:r>
          </a:p>
        </p:txBody>
      </p:sp>
      <p:sp>
        <p:nvSpPr>
          <p:cNvPr id="12326" name="Прямоугольник: скругленные углы 12325">
            <a:extLst>
              <a:ext uri="{FF2B5EF4-FFF2-40B4-BE49-F238E27FC236}">
                <a16:creationId xmlns:a16="http://schemas.microsoft.com/office/drawing/2014/main" id="{A6D3E0B2-DEB3-1129-9781-D7C8BE0E529B}"/>
              </a:ext>
            </a:extLst>
          </p:cNvPr>
          <p:cNvSpPr/>
          <p:nvPr/>
        </p:nvSpPr>
        <p:spPr>
          <a:xfrm>
            <a:off x="9852220" y="2671916"/>
            <a:ext cx="3397665" cy="29647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27" name="TextBox 12326">
            <a:extLst>
              <a:ext uri="{FF2B5EF4-FFF2-40B4-BE49-F238E27FC236}">
                <a16:creationId xmlns:a16="http://schemas.microsoft.com/office/drawing/2014/main" id="{1CDD6D16-3661-67F5-C8E5-CFDA56E301E2}"/>
              </a:ext>
            </a:extLst>
          </p:cNvPr>
          <p:cNvSpPr txBox="1"/>
          <p:nvPr/>
        </p:nvSpPr>
        <p:spPr>
          <a:xfrm>
            <a:off x="9910694" y="3204322"/>
            <a:ext cx="31910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НМТ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2022-2025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ТК</a:t>
            </a:r>
          </a:p>
        </p:txBody>
      </p:sp>
      <p:sp>
        <p:nvSpPr>
          <p:cNvPr id="12330" name="TextBox 12329">
            <a:extLst>
              <a:ext uri="{FF2B5EF4-FFF2-40B4-BE49-F238E27FC236}">
                <a16:creationId xmlns:a16="http://schemas.microsoft.com/office/drawing/2014/main" id="{395799CE-2DC7-16C8-E9EC-1796E0D86714}"/>
              </a:ext>
            </a:extLst>
          </p:cNvPr>
          <p:cNvSpPr txBox="1"/>
          <p:nvPr/>
        </p:nvSpPr>
        <p:spPr>
          <a:xfrm>
            <a:off x="9065197" y="1897659"/>
            <a:ext cx="49955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Спеціальності А7, В2,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G17</a:t>
            </a:r>
            <a:endParaRPr kumimoji="0" lang="uk-U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331" name="TextBox 12330">
            <a:extLst>
              <a:ext uri="{FF2B5EF4-FFF2-40B4-BE49-F238E27FC236}">
                <a16:creationId xmlns:a16="http://schemas.microsoft.com/office/drawing/2014/main" id="{8E263D95-629D-A3D3-EF20-40E0AEEC4C26}"/>
              </a:ext>
            </a:extLst>
          </p:cNvPr>
          <p:cNvSpPr txBox="1"/>
          <p:nvPr/>
        </p:nvSpPr>
        <p:spPr>
          <a:xfrm>
            <a:off x="11880077" y="6148996"/>
            <a:ext cx="4361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Всі інші спеціальності</a:t>
            </a:r>
          </a:p>
        </p:txBody>
      </p:sp>
      <p:pic>
        <p:nvPicPr>
          <p:cNvPr id="12332" name="Image 0" descr="preencoded.png">
            <a:extLst>
              <a:ext uri="{FF2B5EF4-FFF2-40B4-BE49-F238E27FC236}">
                <a16:creationId xmlns:a16="http://schemas.microsoft.com/office/drawing/2014/main" id="{9A6A9424-30B3-B63B-E721-A924E59772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7773" y="670984"/>
            <a:ext cx="9510411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33" name="Text 0">
            <a:extLst>
              <a:ext uri="{FF2B5EF4-FFF2-40B4-BE49-F238E27FC236}">
                <a16:creationId xmlns:a16="http://schemas.microsoft.com/office/drawing/2014/main" id="{067D3BFE-2550-FB68-9D4F-71241AC90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153" y="806452"/>
            <a:ext cx="912149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ts val="34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solidFill>
                  <a:srgbClr val="436236"/>
                </a:solidFill>
                <a:effectLst/>
                <a:uLnTx/>
                <a:uFillTx/>
                <a:latin typeface="Arial" charset="0"/>
                <a:ea typeface="Montserrat Bold"/>
                <a:cs typeface="Montserrat Bold"/>
              </a:rPr>
              <a:t>Вступ на бакалаврат на основі ПЗСО, НРК5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0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" y="612775"/>
            <a:ext cx="14187488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0"/>
          <p:cNvSpPr>
            <a:spLocks noChangeArrowheads="1"/>
          </p:cNvSpPr>
          <p:nvPr/>
        </p:nvSpPr>
        <p:spPr bwMode="auto">
          <a:xfrm>
            <a:off x="1614488" y="812800"/>
            <a:ext cx="125349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КАЛЕНДАР ВСТУПУ В БАКАЛАВРАТ НА ОСНОВІ ПЗСО, НРК5</a:t>
            </a:r>
            <a:endParaRPr lang="en-US" sz="3200" dirty="0"/>
          </a:p>
        </p:txBody>
      </p:sp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1685925" y="87074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 sz="3200">
              <a:solidFill>
                <a:srgbClr val="2E75B6"/>
              </a:solidFill>
              <a:latin typeface="Calibri" pitchFamily="34" charset="0"/>
            </a:endParaRPr>
          </a:p>
        </p:txBody>
      </p:sp>
      <p:pic>
        <p:nvPicPr>
          <p:cNvPr id="6168" name="Image 5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13000" y="-80963"/>
            <a:ext cx="3175000" cy="317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434027"/>
              </p:ext>
            </p:extLst>
          </p:nvPr>
        </p:nvGraphicFramePr>
        <p:xfrm>
          <a:off x="674914" y="2841196"/>
          <a:ext cx="17204376" cy="7293926"/>
        </p:xfrm>
        <a:graphic>
          <a:graphicData uri="http://schemas.openxmlformats.org/drawingml/2006/table">
            <a:tbl>
              <a:tblPr/>
              <a:tblGrid>
                <a:gridCol w="1580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349">
                  <a:extLst>
                    <a:ext uri="{9D8B030D-6E8A-4147-A177-3AD203B41FA5}">
                      <a16:colId xmlns:a16="http://schemas.microsoft.com/office/drawing/2014/main" val="637030912"/>
                    </a:ext>
                  </a:extLst>
                </a:gridCol>
                <a:gridCol w="1964404">
                  <a:extLst>
                    <a:ext uri="{9D8B030D-6E8A-4147-A177-3AD203B41FA5}">
                      <a16:colId xmlns:a16="http://schemas.microsoft.com/office/drawing/2014/main" val="4005413037"/>
                    </a:ext>
                  </a:extLst>
                </a:gridCol>
                <a:gridCol w="1879914">
                  <a:extLst>
                    <a:ext uri="{9D8B030D-6E8A-4147-A177-3AD203B41FA5}">
                      <a16:colId xmlns:a16="http://schemas.microsoft.com/office/drawing/2014/main" val="4061227718"/>
                    </a:ext>
                  </a:extLst>
                </a:gridCol>
                <a:gridCol w="1584196">
                  <a:extLst>
                    <a:ext uri="{9D8B030D-6E8A-4147-A177-3AD203B41FA5}">
                      <a16:colId xmlns:a16="http://schemas.microsoft.com/office/drawing/2014/main" val="2011409211"/>
                    </a:ext>
                  </a:extLst>
                </a:gridCol>
                <a:gridCol w="1858791">
                  <a:extLst>
                    <a:ext uri="{9D8B030D-6E8A-4147-A177-3AD203B41FA5}">
                      <a16:colId xmlns:a16="http://schemas.microsoft.com/office/drawing/2014/main" val="2145663415"/>
                    </a:ext>
                  </a:extLst>
                </a:gridCol>
                <a:gridCol w="1753178">
                  <a:extLst>
                    <a:ext uri="{9D8B030D-6E8A-4147-A177-3AD203B41FA5}">
                      <a16:colId xmlns:a16="http://schemas.microsoft.com/office/drawing/2014/main" val="608247425"/>
                    </a:ext>
                  </a:extLst>
                </a:gridCol>
                <a:gridCol w="1689809">
                  <a:extLst>
                    <a:ext uri="{9D8B030D-6E8A-4147-A177-3AD203B41FA5}">
                      <a16:colId xmlns:a16="http://schemas.microsoft.com/office/drawing/2014/main" val="822801372"/>
                    </a:ext>
                  </a:extLst>
                </a:gridCol>
                <a:gridCol w="1689810">
                  <a:extLst>
                    <a:ext uri="{9D8B030D-6E8A-4147-A177-3AD203B41FA5}">
                      <a16:colId xmlns:a16="http://schemas.microsoft.com/office/drawing/2014/main" val="332739438"/>
                    </a:ext>
                  </a:extLst>
                </a:gridCol>
                <a:gridCol w="1605319">
                  <a:extLst>
                    <a:ext uri="{9D8B030D-6E8A-4147-A177-3AD203B41FA5}">
                      <a16:colId xmlns:a16="http://schemas.microsoft.com/office/drawing/2014/main" val="3135841337"/>
                    </a:ext>
                  </a:extLst>
                </a:gridCol>
              </a:tblGrid>
              <a:tr h="15091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Категорія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вступників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Реєстрація електронних кабінетів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Реєстрація заяв на участь у вступних випробуваннях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Вступні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випробування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Реєстрація заяв на участь у конкурсному відборі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Оприлюднення рейтингового списку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Виконання вимог зарахування на бюджет/гранти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Зарахування на </a:t>
                      </a:r>
                      <a:r>
                        <a:rPr lang="uk-UA" sz="16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бюджет/гранти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Переведення на вакантні бюджетні місця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Зарахування на контракт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71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сертифікати НМТ/ЗНО 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(з пріор.)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 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19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06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09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30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925">
                <a:tc>
                  <a:txBody>
                    <a:bodyPr/>
                    <a:lstStyle/>
                    <a:p>
                      <a:pPr marL="0" marR="11874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творчі конкурси, співбесіди (бюджет, контракт)</a:t>
                      </a:r>
                    </a:p>
                  </a:txBody>
                  <a:tcPr marL="0" marR="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03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10 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08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19 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19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06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09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18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noProof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70177"/>
                  </a:ext>
                </a:extLst>
              </a:tr>
              <a:tr h="18549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сертифікати НМТ/ЗНО 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(без пріор.)</a:t>
                      </a:r>
                    </a:p>
                  </a:txBody>
                  <a:tcPr marL="0" marR="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1липня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uLnTx/>
                          <a:uFillTx/>
                          <a:latin typeface="Arial" charset="0"/>
                          <a:ea typeface="Montserrat Medium"/>
                          <a:cs typeface="Montserrat Medium"/>
                        </a:rPr>
                        <a:t>до 01 серпня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від 19 липня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до 18:00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раніше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11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не пізніше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30 серпня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2477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8600" y="482600"/>
            <a:ext cx="421163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0"/>
          <p:cNvSpPr>
            <a:spLocks noChangeArrowheads="1"/>
          </p:cNvSpPr>
          <p:nvPr/>
        </p:nvSpPr>
        <p:spPr bwMode="auto">
          <a:xfrm>
            <a:off x="1498600" y="658813"/>
            <a:ext cx="4211638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ts val="34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solidFill>
                  <a:srgbClr val="436236"/>
                </a:solidFill>
                <a:effectLst/>
                <a:uLnTx/>
                <a:uFillTx/>
                <a:latin typeface="Arial" charset="0"/>
                <a:ea typeface="Montserrat Bold"/>
                <a:cs typeface="Montserrat Bold"/>
              </a:rPr>
              <a:t>КОНКУРСНИЙ БАЛ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object 12"/>
          <p:cNvSpPr txBox="1"/>
          <p:nvPr/>
        </p:nvSpPr>
        <p:spPr>
          <a:xfrm>
            <a:off x="1098550" y="2307753"/>
            <a:ext cx="1504041" cy="566738"/>
          </a:xfrm>
          <a:prstGeom prst="rect">
            <a:avLst/>
          </a:prstGeom>
        </p:spPr>
        <p:txBody>
          <a:bodyPr wrap="square" lIns="0" tIns="12065" rIns="0" bIns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КБ</a:t>
            </a:r>
            <a:r>
              <a:rPr kumimoji="0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 = (</a:t>
            </a:r>
          </a:p>
        </p:txBody>
      </p:sp>
      <p:sp>
        <p:nvSpPr>
          <p:cNvPr id="7" name="object 13"/>
          <p:cNvSpPr txBox="1"/>
          <p:nvPr/>
        </p:nvSpPr>
        <p:spPr>
          <a:xfrm>
            <a:off x="2519363" y="2155353"/>
            <a:ext cx="12254728" cy="566181"/>
          </a:xfrm>
          <a:prstGeom prst="rect">
            <a:avLst/>
          </a:prstGeom>
        </p:spPr>
        <p:txBody>
          <a:bodyPr wrap="square" lIns="0" tIns="12065" rIns="0" bIns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heavy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К1×П1+К2×П2+К3×П3</a:t>
            </a:r>
            <a:r>
              <a:rPr kumimoji="0" lang="uk-UA" sz="3600" b="0" i="0" u="heavy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+К4</a:t>
            </a:r>
            <a:r>
              <a:rPr kumimoji="0" lang="ru-RU" sz="3600" b="0" i="0" u="heavy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×П4+КТ×ТК</a:t>
            </a: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  <a:ea typeface="+mn-ea"/>
              <a:cs typeface="Microsoft Sans Serif"/>
            </a:endParaRPr>
          </a:p>
        </p:txBody>
      </p:sp>
      <p:sp>
        <p:nvSpPr>
          <p:cNvPr id="14342" name="object 14"/>
          <p:cNvSpPr txBox="1">
            <a:spLocks noChangeArrowheads="1"/>
          </p:cNvSpPr>
          <p:nvPr/>
        </p:nvSpPr>
        <p:spPr bwMode="auto">
          <a:xfrm>
            <a:off x="3513909" y="2642327"/>
            <a:ext cx="6609805" cy="56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12065" rIns="0" bIns="0">
            <a:spAutoFit/>
          </a:bodyPr>
          <a:lstStyle/>
          <a:p>
            <a:pPr marL="12700" marR="0" lvl="0" indent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ea typeface="+mn-ea"/>
                <a:cs typeface="Microsoft Sans Serif" pitchFamily="34" charset="0"/>
              </a:rPr>
              <a:t>К1+К2+К3+(К4+К4макс)/2+КТ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10672355" y="2319113"/>
            <a:ext cx="3747399" cy="64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Microsoft Sans Serif"/>
                <a:ea typeface="+mn-ea"/>
                <a:cs typeface="Microsoft Sans Serif"/>
              </a:rPr>
              <a:t>+ОУ) х ГК х РК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>
                <a:solidFill>
                  <a:srgbClr val="000000"/>
                </a:solidFill>
              </a:uFill>
              <a:latin typeface="Microsoft Sans Serif"/>
              <a:ea typeface="+mn-ea"/>
              <a:cs typeface="Microsoft Sans Serif"/>
            </a:endParaRPr>
          </a:p>
        </p:txBody>
      </p:sp>
      <p:sp>
        <p:nvSpPr>
          <p:cNvPr id="14344" name="TextBox 9"/>
          <p:cNvSpPr txBox="1">
            <a:spLocks noChangeArrowheads="1"/>
          </p:cNvSpPr>
          <p:nvPr/>
        </p:nvSpPr>
        <p:spPr bwMode="auto">
          <a:xfrm>
            <a:off x="1055686" y="4266898"/>
            <a:ext cx="1518185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К1, К2, К3, К4,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КТ</a:t>
            </a: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вагові коефіцієнти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К4макс 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uk-UA" sz="3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максимальне значення предметного коефіцієнта з вибіркового предмета НМТ 2025 року для відповідної спеціальності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П1, П2, П3, П4 </a:t>
            </a:r>
            <a:r>
              <a:rPr kumimoji="0" lang="uk-UA" sz="3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оцінки НМТ 2025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ОУ</a:t>
            </a: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бал за особливі успіхи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ГК</a:t>
            </a: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галузевий коефіцієнт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РК</a:t>
            </a:r>
            <a:r>
              <a:rPr kumimoji="0" lang="uk-U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регіональний коефіцієнт</a:t>
            </a:r>
          </a:p>
        </p:txBody>
      </p:sp>
      <p:pic>
        <p:nvPicPr>
          <p:cNvPr id="14345" name="Рисунок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049" y="9017300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544638" y="8683032"/>
            <a:ext cx="145488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вступників на основі ПЗСО, НРК5, які подають результати НМТ 2023, НМТ 2022 використовуються оцінки з трьох дисциплін.</a:t>
            </a:r>
          </a:p>
        </p:txBody>
      </p:sp>
      <p:pic>
        <p:nvPicPr>
          <p:cNvPr id="13" name="Рисунок 1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51055" y="-41596"/>
            <a:ext cx="3036945" cy="304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8600" y="455786"/>
            <a:ext cx="11645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0"/>
          <p:cNvSpPr>
            <a:spLocks noChangeArrowheads="1"/>
          </p:cNvSpPr>
          <p:nvPr/>
        </p:nvSpPr>
        <p:spPr bwMode="auto">
          <a:xfrm>
            <a:off x="1498600" y="658813"/>
            <a:ext cx="111696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 dirty="0">
                <a:solidFill>
                  <a:srgbClr val="436236"/>
                </a:solidFill>
                <a:ea typeface="Montserrat Bold"/>
                <a:cs typeface="Montserrat Bold"/>
              </a:rPr>
              <a:t>СПЕЦІАЛЬНІ УМОВИ ВСТУПУ (бакалаврат)</a:t>
            </a:r>
            <a:endParaRPr lang="en-US" sz="3200" dirty="0"/>
          </a:p>
        </p:txBody>
      </p:sp>
      <p:sp>
        <p:nvSpPr>
          <p:cNvPr id="14344" name="TextBox 9"/>
          <p:cNvSpPr txBox="1">
            <a:spLocks noChangeArrowheads="1"/>
          </p:cNvSpPr>
          <p:nvPr/>
        </p:nvSpPr>
        <p:spPr bwMode="auto">
          <a:xfrm>
            <a:off x="781050" y="1354091"/>
            <a:ext cx="17506950" cy="846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Особи, яким дозволено складати співбесіду замість НМТ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інваліди внаслідок війни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учасники бойових дій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особи, яким відмовлено в реєстрації на НМТ за станом здоров’я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вступники з ТОТ та території активних бойових дій</a:t>
            </a:r>
          </a:p>
          <a:p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Особи, які вступають за квотою-1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діти-сироти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інваліди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I-II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групи, діти з інвалідністю </a:t>
            </a:r>
          </a:p>
          <a:p>
            <a:pPr lvl="0"/>
            <a:r>
              <a:rPr lang="uk-UA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Особи, які вступають за квотою- 2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вступники з ТОТ та території активних бойових дій</a:t>
            </a:r>
          </a:p>
          <a:p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Особи, які мають право на переведення на місця державного замовлення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діти загиблих учасників бойових дій (в обов’язковому порядку)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діти учасників бойових дій (закінчення школи в рік вступу)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ВПО та особи, місце проживання яких зареєстровано на території можливих бойових дій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діти з багатодітних сімей (п’ять і більше дітей).</a:t>
            </a:r>
          </a:p>
          <a:p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10">
            <a:extLst>
              <a:ext uri="{FF2B5EF4-FFF2-40B4-BE49-F238E27FC236}">
                <a16:creationId xmlns:a16="http://schemas.microsoft.com/office/drawing/2014/main" id="{DED508F0-C0FB-837F-6351-6BF43F995E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6" y="1961768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0">
            <a:extLst>
              <a:ext uri="{FF2B5EF4-FFF2-40B4-BE49-F238E27FC236}">
                <a16:creationId xmlns:a16="http://schemas.microsoft.com/office/drawing/2014/main" id="{FBB75820-F7E5-45C3-6AC8-D25D59FFC90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2" y="2444790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0">
            <a:extLst>
              <a:ext uri="{FF2B5EF4-FFF2-40B4-BE49-F238E27FC236}">
                <a16:creationId xmlns:a16="http://schemas.microsoft.com/office/drawing/2014/main" id="{BE5B65E3-1ECD-3FC7-9C6A-EC067C2FC46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6" y="2935964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0">
            <a:extLst>
              <a:ext uri="{FF2B5EF4-FFF2-40B4-BE49-F238E27FC236}">
                <a16:creationId xmlns:a16="http://schemas.microsoft.com/office/drawing/2014/main" id="{90903869-177B-4194-9B08-4D9482E1D4F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3" y="3413487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10">
            <a:extLst>
              <a:ext uri="{FF2B5EF4-FFF2-40B4-BE49-F238E27FC236}">
                <a16:creationId xmlns:a16="http://schemas.microsoft.com/office/drawing/2014/main" id="{9E15CEE3-5C2C-39CF-3D98-F1E95E33FBD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0" y="4680252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10">
            <a:extLst>
              <a:ext uri="{FF2B5EF4-FFF2-40B4-BE49-F238E27FC236}">
                <a16:creationId xmlns:a16="http://schemas.microsoft.com/office/drawing/2014/main" id="{401562E2-9E68-7174-D52C-BC1A3545519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99" y="5103061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10">
            <a:extLst>
              <a:ext uri="{FF2B5EF4-FFF2-40B4-BE49-F238E27FC236}">
                <a16:creationId xmlns:a16="http://schemas.microsoft.com/office/drawing/2014/main" id="{8182BB04-DE15-0BD4-A984-591EC4E1629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98" y="6109614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10">
            <a:extLst>
              <a:ext uri="{FF2B5EF4-FFF2-40B4-BE49-F238E27FC236}">
                <a16:creationId xmlns:a16="http://schemas.microsoft.com/office/drawing/2014/main" id="{E7D9ADDE-766B-7DF5-612D-128289D6C06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06" y="7270158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10">
            <a:extLst>
              <a:ext uri="{FF2B5EF4-FFF2-40B4-BE49-F238E27FC236}">
                <a16:creationId xmlns:a16="http://schemas.microsoft.com/office/drawing/2014/main" id="{E2E3E72F-1D1C-E6FE-5FFB-8B20A94DD3B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97" y="7799188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10">
            <a:extLst>
              <a:ext uri="{FF2B5EF4-FFF2-40B4-BE49-F238E27FC236}">
                <a16:creationId xmlns:a16="http://schemas.microsoft.com/office/drawing/2014/main" id="{9ADAAB22-84BA-41DA-C52C-23773915F5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73" y="8328045"/>
            <a:ext cx="153511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33EDEFD-B6CA-45FA-A42B-0EE999A372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373" y="8834962"/>
            <a:ext cx="15351058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30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6513" y="923925"/>
            <a:ext cx="491648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0"/>
          <p:cNvSpPr>
            <a:spLocks noChangeArrowheads="1"/>
          </p:cNvSpPr>
          <p:nvPr/>
        </p:nvSpPr>
        <p:spPr bwMode="auto">
          <a:xfrm>
            <a:off x="4375150" y="1095375"/>
            <a:ext cx="40259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ts val="34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1200" cap="none" spc="0" normalizeH="0" baseline="0" noProof="0">
                <a:ln>
                  <a:noFill/>
                </a:ln>
                <a:solidFill>
                  <a:srgbClr val="436236"/>
                </a:solidFill>
                <a:effectLst/>
                <a:uLnTx/>
                <a:uFillTx/>
                <a:latin typeface="Arial" charset="0"/>
                <a:ea typeface="Montserrat Bold"/>
                <a:cs typeface="Montserrat Bold"/>
              </a:rPr>
              <a:t>ПОРОГИ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1" name="object 2"/>
          <p:cNvSpPr txBox="1"/>
          <p:nvPr/>
        </p:nvSpPr>
        <p:spPr>
          <a:xfrm>
            <a:off x="1865312" y="2300288"/>
            <a:ext cx="15799233" cy="5514971"/>
          </a:xfrm>
          <a:prstGeom prst="rect">
            <a:avLst/>
          </a:prstGeom>
        </p:spPr>
        <p:txBody>
          <a:bodyPr wrap="square" lIns="0" tIns="13335" rIns="0" bIns="0">
            <a:spAutoFit/>
          </a:bodyPr>
          <a:lstStyle/>
          <a:p>
            <a:pPr marL="754063" marR="0" lvl="0" indent="-742950" algn="just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Pct val="97000"/>
              <a:buFont typeface="Calibri Light" pitchFamily="34" charset="0"/>
              <a:buAutoNum type="arabicPeriod"/>
              <a:tabLst>
                <a:tab pos="441325" algn="l"/>
              </a:tabLst>
              <a:defRPr/>
            </a:pP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 балів з предмету НМТ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 менше 15% тестових балів.</a:t>
            </a:r>
          </a:p>
          <a:p>
            <a:pPr marL="754063" marR="0" lvl="0" indent="-742950" algn="just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Pct val="97000"/>
              <a:buFont typeface="Calibri Light" pitchFamily="34" charset="0"/>
              <a:buAutoNum type="arabicPeriod"/>
              <a:tabLst>
                <a:tab pos="441325" algn="l"/>
              </a:tabLst>
              <a:defRPr/>
            </a:pP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754063" marR="0" lvl="0" indent="-742950" algn="just" defTabSz="914400" rtl="0" eaLnBrk="1" fontAlgn="base" latinLnBrk="0" hangingPunct="1">
              <a:lnSpc>
                <a:spcPct val="100000"/>
              </a:lnSpc>
              <a:spcBef>
                <a:spcPts val="263"/>
              </a:spcBef>
              <a:spcAft>
                <a:spcPct val="0"/>
              </a:spcAft>
              <a:buClrTx/>
              <a:buSzTx/>
              <a:buFont typeface="Calibri Light" pitchFamily="34" charset="0"/>
              <a:buAutoNum type="arabicPeriod"/>
              <a:tabLst>
                <a:tab pos="441325" algn="l"/>
              </a:tabLst>
              <a:defRPr/>
            </a:pP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Вступ та переведення на бюджет: КБ не менше 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6F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130 балів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виняток – діти загиблих захисників України, спеціальності особливої підтримки при переведенні на бюджет – 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125 балів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54063" marR="0" lvl="0" indent="-742950" algn="just" defTabSz="914400" rtl="0" eaLnBrk="1" fontAlgn="base" latinLnBrk="0" hangingPunct="1">
              <a:lnSpc>
                <a:spcPts val="3775"/>
              </a:lnSpc>
              <a:spcBef>
                <a:spcPts val="263"/>
              </a:spcBef>
              <a:spcAft>
                <a:spcPct val="0"/>
              </a:spcAft>
              <a:buClrTx/>
              <a:buSzTx/>
              <a:buFont typeface="Calibri Light" pitchFamily="34" charset="0"/>
              <a:buAutoNum type="arabicPeriod"/>
              <a:tabLst>
                <a:tab pos="441325" algn="l"/>
              </a:tabLst>
              <a:defRPr/>
            </a:pP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754063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alibri Light" pitchFamily="34" charset="0"/>
              <a:buAutoNum type="arabicPeriod"/>
              <a:tabLst>
                <a:tab pos="441325" algn="l"/>
              </a:tabLst>
              <a:defRPr/>
            </a:pP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КБ для вступу на основі ПЗСО та НРК5 не менше 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6F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150 балів  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	спеціальностей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 «Право»,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D4</a:t>
            </a:r>
            <a:r>
              <a:rPr kumimoji="0" lang="uk-UA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«Публічне	управління	та адміністрування»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uk-UA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0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" y="612775"/>
            <a:ext cx="14187488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0"/>
          <p:cNvSpPr>
            <a:spLocks noChangeArrowheads="1"/>
          </p:cNvSpPr>
          <p:nvPr/>
        </p:nvSpPr>
        <p:spPr bwMode="auto">
          <a:xfrm>
            <a:off x="1614488" y="812800"/>
            <a:ext cx="125349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ts val="3475"/>
              </a:lnSpc>
            </a:pPr>
            <a:r>
              <a:rPr lang="uk-UA" sz="3200" b="1">
                <a:solidFill>
                  <a:srgbClr val="436236"/>
                </a:solidFill>
                <a:ea typeface="Montserrat Bold"/>
                <a:cs typeface="Montserrat Bold"/>
              </a:rPr>
              <a:t>ВСТУП ДО МАГІСТРАТУРИ НА ОСНОВІ ОС БАКАЛАВР ТА </a:t>
            </a:r>
          </a:p>
          <a:p>
            <a:pPr algn="ctr">
              <a:lnSpc>
                <a:spcPts val="3475"/>
              </a:lnSpc>
            </a:pPr>
            <a:r>
              <a:rPr lang="uk-UA" sz="3200" b="1">
                <a:solidFill>
                  <a:srgbClr val="436236"/>
                </a:solidFill>
                <a:ea typeface="Montserrat Bold"/>
                <a:cs typeface="Montserrat Bold"/>
              </a:rPr>
              <a:t>ОС МАГІСТР (НРК6, НРК7)</a:t>
            </a:r>
            <a:endParaRPr lang="en-US" sz="3200"/>
          </a:p>
        </p:txBody>
      </p:sp>
      <p:sp>
        <p:nvSpPr>
          <p:cNvPr id="6148" name="TextBox 15"/>
          <p:cNvSpPr txBox="1">
            <a:spLocks noChangeArrowheads="1"/>
          </p:cNvSpPr>
          <p:nvPr/>
        </p:nvSpPr>
        <p:spPr bwMode="auto">
          <a:xfrm>
            <a:off x="1685925" y="87074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 sz="3200">
              <a:solidFill>
                <a:srgbClr val="2E75B6"/>
              </a:solidFill>
              <a:latin typeface="Calibri" pitchFamily="34" charset="0"/>
            </a:endParaRPr>
          </a:p>
        </p:txBody>
      </p:sp>
      <p:graphicFrame>
        <p:nvGraphicFramePr>
          <p:cNvPr id="617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930806"/>
              </p:ext>
            </p:extLst>
          </p:nvPr>
        </p:nvGraphicFramePr>
        <p:xfrm>
          <a:off x="361950" y="2605088"/>
          <a:ext cx="17089438" cy="6564948"/>
        </p:xfrm>
        <a:graphic>
          <a:graphicData uri="http://schemas.openxmlformats.org/drawingml/2006/table">
            <a:tbl>
              <a:tblPr/>
              <a:tblGrid>
                <a:gridCol w="1605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0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8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287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6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Спеціальності галузей знань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A,B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</a:t>
                      </a:r>
                      <a:r>
                        <a:rPr kumimoji="0" lang="uk-UA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крім творчих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),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C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D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F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I9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I10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I11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J2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J3, J4, K8, K9</a:t>
                      </a: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Спеціальності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G4, J5,J6, J7, J8</a:t>
                      </a: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Спеціальності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A7,  B2,  G17</a:t>
                      </a: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Всі інші спеціальності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Вступ на бюджет або контракт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ЄВІ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(ТЗНК – 0,2; ІМ – 0,2) 
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+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ЄФВВ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(0,6)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F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5 ЄДКІ (випускники з ЄДКІ)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/ЄФВВ </a:t>
                      </a:r>
                      <a:r>
                        <a:rPr kumimoji="0" lang="uk-UA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(випускники минулих років, перехресний вступ)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ЄВІ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(ТЗНК – 0,2; ІМ – 0,2) 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+ ЄДКІ  (0,6)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(випускники з ЄДКІ)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ЄВІ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uk-UA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фах.іспит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(0,6)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(випускники минулих років, перехресний вступ)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ЄВІ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(ТЗНК – 0,2; ІМ – 0,2)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+ ЄФВВ  2025 - (0,2)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+ фаховий іспит 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 університеті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(0,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ЄВІ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(ТЗНК – 0,2; ІМ – 0,2)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
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+ фаховий іспит в університеті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(0,6)</a:t>
                      </a: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(Друга вища освіта)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співбесіда з </a:t>
                      </a:r>
                      <a:r>
                        <a:rPr kumimoji="0" lang="uk-UA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іноз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. мови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+ фаховий іспит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E75B6"/>
                          </a:solidFill>
                          <a:effectLst/>
                          <a:latin typeface="Arial" charset="0"/>
                          <a:ea typeface="Montserrat Medium"/>
                          <a:cs typeface="Montserrat Medium"/>
                        </a:rPr>
                        <a:t>(тільки контракт)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2E75B6"/>
                        </a:solidFill>
                        <a:effectLst/>
                        <a:latin typeface="Arial" charset="0"/>
                        <a:ea typeface="Montserrat Medium"/>
                        <a:cs typeface="Montserrat Medium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168" name="Image 5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13000" y="-80963"/>
            <a:ext cx="3175000" cy="317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98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4370</TotalTime>
  <Words>1359</Words>
  <Application>Microsoft Office PowerPoint</Application>
  <PresentationFormat>Произвольный</PresentationFormat>
  <Paragraphs>386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Microsoft Sans Serif</vt:lpstr>
      <vt:lpstr>Montserrat Bold</vt:lpstr>
      <vt:lpstr>Montserrat Medium</vt:lpstr>
      <vt:lpstr>Montserrat Medium Italic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parhom</cp:lastModifiedBy>
  <cp:revision>191</cp:revision>
  <cp:lastPrinted>2025-03-24T08:07:34Z</cp:lastPrinted>
  <dcterms:created xsi:type="dcterms:W3CDTF">2023-03-29T10:10:41Z</dcterms:created>
  <dcterms:modified xsi:type="dcterms:W3CDTF">2025-03-24T12:28:37Z</dcterms:modified>
</cp:coreProperties>
</file>