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3" r:id="rId6"/>
    <p:sldId id="268" r:id="rId7"/>
    <p:sldId id="270" r:id="rId8"/>
    <p:sldId id="271" r:id="rId9"/>
    <p:sldId id="272" r:id="rId10"/>
    <p:sldId id="260" r:id="rId11"/>
    <p:sldId id="265" r:id="rId12"/>
  </p:sldIdLst>
  <p:sldSz cx="16256000" cy="9144000"/>
  <p:notesSz cx="9144000" cy="16256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224F"/>
    <a:srgbClr val="BC1D4A"/>
    <a:srgbClr val="3597D3"/>
    <a:srgbClr val="8CA5C4"/>
    <a:srgbClr val="8CA7C5"/>
    <a:srgbClr val="90AAC7"/>
    <a:srgbClr val="8BA6C4"/>
    <a:srgbClr val="688EB8"/>
    <a:srgbClr val="93ADCA"/>
    <a:srgbClr val="7598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71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6F1F-CE9B-4651-A6AA-CD717754106B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3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3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har char="•"/>
            </a:pPr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3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3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3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3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3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3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66F1F-CE9B-4651-A6AA-CD717754106B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21451-1387-4CA6-816F-3879F97B5CB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3000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�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�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png"/><Relationship Id="rId7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Relationship Id="rId9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-14591"/>
            <a:ext cx="16256000" cy="9144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775200" y="838200"/>
            <a:ext cx="670559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dirty="0">
                <a:solidFill>
                  <a:srgbClr val="336699"/>
                </a:solidFill>
                <a:latin typeface="Aleo"/>
              </a:rPr>
              <a:t>ШУКАЄШ </a:t>
            </a:r>
            <a:endParaRPr lang="ru-RU" sz="6000" dirty="0" smtClean="0">
              <a:solidFill>
                <a:srgbClr val="336699"/>
              </a:solidFill>
              <a:latin typeface="Aleo"/>
            </a:endParaRPr>
          </a:p>
          <a:p>
            <a:pPr algn="ctr"/>
            <a:r>
              <a:rPr lang="ru-RU" sz="6000" dirty="0" smtClean="0">
                <a:solidFill>
                  <a:srgbClr val="336699"/>
                </a:solidFill>
                <a:latin typeface="Aleo"/>
              </a:rPr>
              <a:t>ПЕРСПЕКТИВНУ </a:t>
            </a:r>
          </a:p>
          <a:p>
            <a:pPr algn="ctr"/>
            <a:r>
              <a:rPr lang="ru-RU" sz="6000" dirty="0" smtClean="0">
                <a:solidFill>
                  <a:srgbClr val="336699"/>
                </a:solidFill>
                <a:latin typeface="Aleo"/>
              </a:rPr>
              <a:t>ПРОФЕСІЮ</a:t>
            </a:r>
            <a:r>
              <a:rPr lang="ru-RU" sz="6000" dirty="0">
                <a:solidFill>
                  <a:srgbClr val="336699"/>
                </a:solidFill>
                <a:latin typeface="Aleo"/>
              </a:rPr>
              <a:t>?</a:t>
            </a:r>
            <a:endParaRPr lang="en-US" sz="6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70000" y="6248400"/>
            <a:ext cx="692439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>
                <a:solidFill>
                  <a:srgbClr val="FFFFFF"/>
                </a:solidFill>
                <a:latin typeface="ChunkfiveEx"/>
              </a:rPr>
              <a:t>ТОБІ </a:t>
            </a:r>
            <a:r>
              <a:rPr lang="ru-RU" sz="6000" dirty="0" smtClean="0">
                <a:solidFill>
                  <a:srgbClr val="FFFFFF"/>
                </a:solidFill>
                <a:latin typeface="ChunkfiveEx"/>
              </a:rPr>
              <a:t>ПОТРІБНО…</a:t>
            </a:r>
            <a:endParaRPr lang="en-US" sz="6000" dirty="0"/>
          </a:p>
        </p:txBody>
      </p:sp>
      <p:pic>
        <p:nvPicPr>
          <p:cNvPr id="10" name="Harrison Amer Swift (НЧ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74800" y="7519161"/>
            <a:ext cx="609600" cy="6096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6" y="-14591"/>
            <a:ext cx="4762500" cy="4514850"/>
          </a:xfrm>
          <a:prstGeom prst="rect">
            <a:avLst/>
          </a:prstGeom>
        </p:spPr>
      </p:pic>
      <p:sp>
        <p:nvSpPr>
          <p:cNvPr id="13" name="Блок-схема: узел 12"/>
          <p:cNvSpPr/>
          <p:nvPr/>
        </p:nvSpPr>
        <p:spPr>
          <a:xfrm>
            <a:off x="8821363" y="3149703"/>
            <a:ext cx="7651405" cy="7315200"/>
          </a:xfrm>
          <a:prstGeom prst="flowChartConnector">
            <a:avLst/>
          </a:prstGeom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1003">
            <a:schemeClr val="dk1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en-US" sz="40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840" y="-26881"/>
            <a:ext cx="4762500" cy="4514850"/>
          </a:xfrm>
          <a:prstGeom prst="rect">
            <a:avLst/>
          </a:prstGeom>
        </p:spPr>
      </p:pic>
      <p:sp>
        <p:nvSpPr>
          <p:cNvPr id="15" name="Стрелка вправо 14"/>
          <p:cNvSpPr/>
          <p:nvPr/>
        </p:nvSpPr>
        <p:spPr>
          <a:xfrm>
            <a:off x="-2113194" y="4557409"/>
            <a:ext cx="1676400" cy="9222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Прямоугольник 15"/>
          <p:cNvSpPr/>
          <p:nvPr/>
        </p:nvSpPr>
        <p:spPr>
          <a:xfrm>
            <a:off x="8194396" y="6393190"/>
            <a:ext cx="86056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hunkfiveEx"/>
              </a:rPr>
              <a:t>СТАТИ ЕНЕРГЕТИКОМ</a:t>
            </a:r>
            <a:r>
              <a:rPr lang="ru-RU" sz="4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hunkfiveEx"/>
              </a:rPr>
              <a:t>!</a:t>
            </a:r>
            <a:endParaRPr lang="en-US" sz="48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7" name="Блок-схема: узел 16"/>
          <p:cNvSpPr/>
          <p:nvPr/>
        </p:nvSpPr>
        <p:spPr>
          <a:xfrm>
            <a:off x="14147800" y="4911716"/>
            <a:ext cx="652060" cy="60960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03125E-6 -4.72222E-6 L 0.61123 0.00122 " pathEditMode="relative" rAng="0" ptsTypes="AA">
                                      <p:cBhvr>
                                        <p:cTn id="17" dur="1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57" y="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4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200"/>
                            </p:stCondLst>
                            <p:childTnLst>
                              <p:par>
                                <p:cTn id="34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6" dur="5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" dur="5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5" grpId="0"/>
      <p:bldP spid="13" grpId="0" animBg="1"/>
      <p:bldP spid="15" grpId="0" animBg="1"/>
      <p:bldP spid="15" grpId="1" animBg="1"/>
      <p:bldP spid="16" grpId="0"/>
      <p:bldP spid="17" grpId="0" animBg="1"/>
      <p:bldP spid="17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277" y="0"/>
            <a:ext cx="16256000" cy="9144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884900" y="457200"/>
            <a:ext cx="648619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 err="1">
                <a:solidFill>
                  <a:srgbClr val="FFFFFF"/>
                </a:solidFill>
                <a:latin typeface="ChunkfiveEx"/>
              </a:rPr>
              <a:t>Перелік</a:t>
            </a:r>
            <a:r>
              <a:rPr lang="ru-RU" sz="6000" dirty="0">
                <a:solidFill>
                  <a:srgbClr val="FFFFFF"/>
                </a:solidFill>
                <a:latin typeface="ChunkfiveEx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ChunkfiveEx"/>
              </a:rPr>
              <a:t>професій</a:t>
            </a:r>
            <a:endParaRPr lang="en-US" sz="60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70703" y="3230732"/>
            <a:ext cx="494497" cy="458609"/>
          </a:xfrm>
          <a:prstGeom prst="rect">
            <a:avLst/>
          </a:prstGeom>
          <a:solidFill>
            <a:srgbClr val="BC1D4A"/>
          </a:solidFill>
          <a:ln>
            <a:solidFill>
              <a:srgbClr val="C122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Прямоугольник 15"/>
          <p:cNvSpPr/>
          <p:nvPr/>
        </p:nvSpPr>
        <p:spPr>
          <a:xfrm>
            <a:off x="1017694" y="5226327"/>
            <a:ext cx="494497" cy="458609"/>
          </a:xfrm>
          <a:prstGeom prst="rect">
            <a:avLst/>
          </a:prstGeom>
          <a:solidFill>
            <a:srgbClr val="BC1D4A"/>
          </a:solidFill>
          <a:ln>
            <a:solidFill>
              <a:srgbClr val="C122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Прямоугольник 17"/>
          <p:cNvSpPr/>
          <p:nvPr/>
        </p:nvSpPr>
        <p:spPr>
          <a:xfrm>
            <a:off x="610415" y="7202800"/>
            <a:ext cx="494497" cy="458609"/>
          </a:xfrm>
          <a:prstGeom prst="rect">
            <a:avLst/>
          </a:prstGeom>
          <a:solidFill>
            <a:srgbClr val="BC1D4A"/>
          </a:solidFill>
          <a:ln>
            <a:solidFill>
              <a:srgbClr val="C122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Прямоугольник 19"/>
          <p:cNvSpPr/>
          <p:nvPr/>
        </p:nvSpPr>
        <p:spPr>
          <a:xfrm>
            <a:off x="14549266" y="3060634"/>
            <a:ext cx="494497" cy="458609"/>
          </a:xfrm>
          <a:prstGeom prst="rect">
            <a:avLst/>
          </a:prstGeom>
          <a:solidFill>
            <a:srgbClr val="BC1D4A"/>
          </a:solidFill>
          <a:ln>
            <a:solidFill>
              <a:srgbClr val="C122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14252170" y="4813838"/>
            <a:ext cx="494497" cy="458609"/>
          </a:xfrm>
          <a:prstGeom prst="rect">
            <a:avLst/>
          </a:prstGeom>
          <a:solidFill>
            <a:srgbClr val="BC1D4A"/>
          </a:solidFill>
          <a:ln>
            <a:solidFill>
              <a:srgbClr val="C122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615" y="1939669"/>
            <a:ext cx="10153217" cy="5705942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14592807" y="7193404"/>
            <a:ext cx="494497" cy="458609"/>
          </a:xfrm>
          <a:prstGeom prst="rect">
            <a:avLst/>
          </a:prstGeom>
          <a:solidFill>
            <a:srgbClr val="BC1D4A"/>
          </a:solidFill>
          <a:ln>
            <a:solidFill>
              <a:srgbClr val="C122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10411132" y="2031952"/>
            <a:ext cx="4169246" cy="1065706"/>
          </a:xfrm>
          <a:prstGeom prst="rect">
            <a:avLst/>
          </a:prstGeom>
          <a:solidFill>
            <a:srgbClr val="3597D3"/>
          </a:solidFill>
          <a:ln>
            <a:solidFill>
              <a:srgbClr val="359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3366"/>
                </a:solidFill>
                <a:latin typeface="ChunkfiveEx"/>
              </a:rPr>
              <a:t>НАУКОВЕЦЬ</a:t>
            </a:r>
            <a:endParaRPr lang="en-US" sz="32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10113766" y="3773075"/>
            <a:ext cx="4169246" cy="1065706"/>
          </a:xfrm>
          <a:prstGeom prst="rect">
            <a:avLst/>
          </a:prstGeom>
          <a:solidFill>
            <a:srgbClr val="3597D3"/>
          </a:solidFill>
          <a:ln>
            <a:solidFill>
              <a:srgbClr val="359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3366"/>
                </a:solidFill>
                <a:latin typeface="ChunkfiveEx"/>
              </a:rPr>
              <a:t>ДОСЛІДНИК</a:t>
            </a:r>
            <a:endParaRPr lang="en-US" sz="32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10454673" y="6164722"/>
            <a:ext cx="4169246" cy="1065706"/>
          </a:xfrm>
          <a:prstGeom prst="rect">
            <a:avLst/>
          </a:prstGeom>
          <a:solidFill>
            <a:srgbClr val="3597D3"/>
          </a:solidFill>
          <a:ln>
            <a:solidFill>
              <a:srgbClr val="359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3366"/>
                </a:solidFill>
                <a:latin typeface="ChunkfiveEx"/>
              </a:rPr>
              <a:t>ВИКЛАДАЧ ЗВО</a:t>
            </a:r>
            <a:endParaRPr lang="en-US" sz="3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965200" y="2165026"/>
            <a:ext cx="4169246" cy="1065706"/>
          </a:xfrm>
          <a:prstGeom prst="rect">
            <a:avLst/>
          </a:prstGeom>
          <a:solidFill>
            <a:srgbClr val="3597D3"/>
          </a:solidFill>
          <a:ln>
            <a:solidFill>
              <a:srgbClr val="359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3366"/>
                </a:solidFill>
                <a:latin typeface="ChunkfiveEx"/>
              </a:rPr>
              <a:t>ІНЖЕНЕР - ЕНЕРГЕТИК</a:t>
            </a:r>
            <a:endParaRPr lang="en-US" sz="3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512191" y="4160621"/>
            <a:ext cx="4169246" cy="1065706"/>
          </a:xfrm>
          <a:prstGeom prst="rect">
            <a:avLst/>
          </a:prstGeom>
          <a:solidFill>
            <a:srgbClr val="3597D3"/>
          </a:solidFill>
          <a:ln>
            <a:solidFill>
              <a:srgbClr val="359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3366"/>
                </a:solidFill>
                <a:latin typeface="ChunkfiveEx"/>
              </a:rPr>
              <a:t>ГОЛОВНИЙ ЕНЕРГЕТИК</a:t>
            </a:r>
            <a:endParaRPr lang="en-US" sz="32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104912" y="6137094"/>
            <a:ext cx="4169246" cy="1065706"/>
          </a:xfrm>
          <a:prstGeom prst="rect">
            <a:avLst/>
          </a:prstGeom>
          <a:solidFill>
            <a:srgbClr val="3597D3"/>
          </a:solidFill>
          <a:ln>
            <a:solidFill>
              <a:srgbClr val="359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smtClean="0">
                <a:solidFill>
                  <a:srgbClr val="003366"/>
                </a:solidFill>
                <a:latin typeface="ChunkfiveEx"/>
              </a:rPr>
              <a:t>ПРОЄКТУВАЛЬНИК</a:t>
            </a:r>
            <a:endParaRPr lang="en-US" sz="32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1575615" y="7771223"/>
            <a:ext cx="1010590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dirty="0" smtClean="0">
                <a:solidFill>
                  <a:srgbClr val="FFFFFF"/>
                </a:solidFill>
                <a:latin typeface="ChunkfiveEx"/>
              </a:rPr>
              <a:t>А ким </a:t>
            </a:r>
            <a:r>
              <a:rPr lang="ru-RU" sz="7200" dirty="0" err="1" smtClean="0">
                <a:solidFill>
                  <a:srgbClr val="FFFFFF"/>
                </a:solidFill>
                <a:latin typeface="ChunkfiveEx"/>
              </a:rPr>
              <a:t>бажаєш</a:t>
            </a:r>
            <a:r>
              <a:rPr lang="ru-RU" sz="7200" dirty="0" smtClean="0">
                <a:solidFill>
                  <a:srgbClr val="FFFFFF"/>
                </a:solidFill>
                <a:latin typeface="ChunkfiveEx"/>
              </a:rPr>
              <a:t> </a:t>
            </a:r>
            <a:r>
              <a:rPr lang="ru-RU" sz="7200" dirty="0">
                <a:solidFill>
                  <a:srgbClr val="FFFFFF"/>
                </a:solidFill>
                <a:latin typeface="ChunkfiveEx"/>
              </a:rPr>
              <a:t>бути </a:t>
            </a:r>
            <a:r>
              <a:rPr lang="ru-RU" sz="7200" dirty="0" err="1">
                <a:solidFill>
                  <a:srgbClr val="FFFFFF"/>
                </a:solidFill>
                <a:latin typeface="ChunkfiveEx"/>
              </a:rPr>
              <a:t>ти</a:t>
            </a:r>
            <a:r>
              <a:rPr lang="ru-RU" sz="7200" dirty="0">
                <a:solidFill>
                  <a:srgbClr val="FFFFFF"/>
                </a:solidFill>
                <a:latin typeface="ChunkfiveEx"/>
              </a:rPr>
              <a:t>?</a:t>
            </a:r>
            <a:endParaRPr lang="en-US" sz="7200" dirty="0"/>
          </a:p>
        </p:txBody>
      </p:sp>
    </p:spTree>
  </p:cSld>
  <p:clrMapOvr>
    <a:masterClrMapping/>
  </p:clrMapOvr>
  <p:transition spd="slow" advClick="0" advTm="1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8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8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2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8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8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8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5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7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  <p:bldP spid="16" grpId="0" animBg="1"/>
      <p:bldP spid="18" grpId="0" animBg="1"/>
      <p:bldP spid="20" grpId="0" animBg="1"/>
      <p:bldP spid="22" grpId="0" animBg="1"/>
      <p:bldP spid="24" grpId="0" animBg="1"/>
      <p:bldP spid="19" grpId="0" animBg="1"/>
      <p:bldP spid="21" grpId="0" animBg="1"/>
      <p:bldP spid="23" grpId="0" animBg="1"/>
      <p:bldP spid="13" grpId="0" animBg="1"/>
      <p:bldP spid="15" grpId="0" animBg="1"/>
      <p:bldP spid="17" grpId="0" animBg="1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8" name="Блок-схема: узел 7"/>
          <p:cNvSpPr/>
          <p:nvPr/>
        </p:nvSpPr>
        <p:spPr>
          <a:xfrm>
            <a:off x="8610600" y="76200"/>
            <a:ext cx="7823200" cy="7195637"/>
          </a:xfrm>
          <a:prstGeom prst="flowChartConnector">
            <a:avLst/>
          </a:prstGeom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1003">
            <a:schemeClr val="dk1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err="1">
                <a:solidFill>
                  <a:srgbClr val="FFFFFF"/>
                </a:solidFill>
                <a:latin typeface="Aleo"/>
              </a:rPr>
              <a:t>Різниця</a:t>
            </a:r>
            <a:r>
              <a:rPr lang="ru-RU" sz="4400" b="1" dirty="0">
                <a:solidFill>
                  <a:srgbClr val="FFFFFF"/>
                </a:solidFill>
                <a:latin typeface="Aleo"/>
              </a:rPr>
              <a:t> </a:t>
            </a:r>
            <a:r>
              <a:rPr lang="ru-RU" sz="4400" b="1" dirty="0" err="1">
                <a:solidFill>
                  <a:srgbClr val="FFFFFF"/>
                </a:solidFill>
                <a:latin typeface="Aleo"/>
              </a:rPr>
              <a:t>між</a:t>
            </a:r>
            <a:r>
              <a:rPr lang="ru-RU" sz="4400" b="1" dirty="0">
                <a:solidFill>
                  <a:srgbClr val="FFFFFF"/>
                </a:solidFill>
                <a:latin typeface="Aleo"/>
              </a:rPr>
              <a:t> </a:t>
            </a:r>
            <a:r>
              <a:rPr lang="ru-RU" sz="4400" b="1" dirty="0" err="1">
                <a:solidFill>
                  <a:srgbClr val="FFFFFF"/>
                </a:solidFill>
                <a:latin typeface="Aleo"/>
              </a:rPr>
              <a:t>тим</a:t>
            </a:r>
            <a:r>
              <a:rPr lang="ru-RU" sz="4400" b="1" dirty="0">
                <a:solidFill>
                  <a:srgbClr val="FFFFFF"/>
                </a:solidFill>
                <a:latin typeface="Aleo"/>
              </a:rPr>
              <a:t>, ким </a:t>
            </a:r>
            <a:r>
              <a:rPr lang="ru-RU" sz="4400" b="1" dirty="0" err="1">
                <a:solidFill>
                  <a:srgbClr val="FFFFFF"/>
                </a:solidFill>
                <a:latin typeface="Aleo"/>
              </a:rPr>
              <a:t>ви</a:t>
            </a:r>
            <a:r>
              <a:rPr lang="ru-RU" sz="4400" b="1" dirty="0">
                <a:solidFill>
                  <a:srgbClr val="FFFFFF"/>
                </a:solidFill>
                <a:latin typeface="Aleo"/>
              </a:rPr>
              <a:t> </a:t>
            </a:r>
            <a:r>
              <a:rPr lang="ru-RU" sz="4400" b="1" dirty="0" smtClean="0">
                <a:solidFill>
                  <a:srgbClr val="FFFFFF"/>
                </a:solidFill>
                <a:latin typeface="Aleo"/>
              </a:rPr>
              <a:t>є</a:t>
            </a:r>
          </a:p>
          <a:p>
            <a:pPr algn="ctr"/>
            <a:r>
              <a:rPr lang="ru-RU" sz="4400" b="1" dirty="0" smtClean="0">
                <a:solidFill>
                  <a:srgbClr val="FFFFFF"/>
                </a:solidFill>
                <a:latin typeface="Aleo"/>
              </a:rPr>
              <a:t> </a:t>
            </a:r>
            <a:r>
              <a:rPr lang="ru-RU" sz="4400" b="1" dirty="0">
                <a:solidFill>
                  <a:srgbClr val="FFFFFF"/>
                </a:solidFill>
                <a:latin typeface="Aleo"/>
              </a:rPr>
              <a:t>і ким </a:t>
            </a:r>
            <a:r>
              <a:rPr lang="ru-RU" sz="4400" b="1" dirty="0" err="1">
                <a:solidFill>
                  <a:srgbClr val="FFFFFF"/>
                </a:solidFill>
                <a:latin typeface="Aleo"/>
              </a:rPr>
              <a:t>ви</a:t>
            </a:r>
            <a:r>
              <a:rPr lang="ru-RU" sz="4400" b="1" dirty="0">
                <a:solidFill>
                  <a:srgbClr val="FFFFFF"/>
                </a:solidFill>
                <a:latin typeface="Aleo"/>
              </a:rPr>
              <a:t> </a:t>
            </a:r>
            <a:r>
              <a:rPr lang="ru-RU" sz="4400" b="1" dirty="0" err="1" smtClean="0">
                <a:solidFill>
                  <a:srgbClr val="FFFFFF"/>
                </a:solidFill>
                <a:latin typeface="Aleo"/>
              </a:rPr>
              <a:t>бажаєте</a:t>
            </a:r>
            <a:r>
              <a:rPr lang="ru-RU" sz="4400" b="1" dirty="0" smtClean="0">
                <a:solidFill>
                  <a:srgbClr val="FFFFFF"/>
                </a:solidFill>
                <a:latin typeface="Aleo"/>
              </a:rPr>
              <a:t> бути</a:t>
            </a:r>
            <a:r>
              <a:rPr lang="ru-RU" sz="4400" b="1" dirty="0">
                <a:solidFill>
                  <a:srgbClr val="FFFFFF"/>
                </a:solidFill>
                <a:latin typeface="Aleo"/>
              </a:rPr>
              <a:t>, </a:t>
            </a:r>
            <a:r>
              <a:rPr lang="ru-RU" sz="4000" b="1" dirty="0" err="1">
                <a:solidFill>
                  <a:srgbClr val="FFFFFF"/>
                </a:solidFill>
                <a:latin typeface="Aleo"/>
              </a:rPr>
              <a:t>полягає</a:t>
            </a:r>
            <a:r>
              <a:rPr lang="ru-RU" sz="4400" b="1" dirty="0">
                <a:solidFill>
                  <a:srgbClr val="FFFFFF"/>
                </a:solidFill>
                <a:latin typeface="Aleo"/>
              </a:rPr>
              <a:t> </a:t>
            </a:r>
            <a:r>
              <a:rPr lang="ru-RU" sz="4400" b="1" dirty="0" smtClean="0">
                <a:solidFill>
                  <a:srgbClr val="FFFFFF"/>
                </a:solidFill>
                <a:latin typeface="Aleo"/>
              </a:rPr>
              <a:t>в  тому, </a:t>
            </a:r>
            <a:r>
              <a:rPr lang="ru-RU" sz="4400" b="1" dirty="0" err="1">
                <a:solidFill>
                  <a:srgbClr val="FFFFFF"/>
                </a:solidFill>
                <a:latin typeface="Aleo"/>
              </a:rPr>
              <a:t>що</a:t>
            </a:r>
            <a:r>
              <a:rPr lang="ru-RU" sz="4400" b="1" dirty="0">
                <a:solidFill>
                  <a:srgbClr val="FFFFFF"/>
                </a:solidFill>
                <a:latin typeface="Aleo"/>
              </a:rPr>
              <a:t> </a:t>
            </a:r>
            <a:r>
              <a:rPr lang="ru-RU" sz="4400" b="1" dirty="0" err="1" smtClean="0">
                <a:solidFill>
                  <a:srgbClr val="FFFFFF"/>
                </a:solidFill>
                <a:latin typeface="Aleo"/>
              </a:rPr>
              <a:t>ви</a:t>
            </a:r>
            <a:r>
              <a:rPr lang="ru-RU" sz="4400" b="1" dirty="0">
                <a:solidFill>
                  <a:srgbClr val="FFFFFF"/>
                </a:solidFill>
                <a:latin typeface="Aleo"/>
              </a:rPr>
              <a:t> </a:t>
            </a:r>
            <a:r>
              <a:rPr lang="ru-RU" sz="4400" b="1" dirty="0" err="1" smtClean="0">
                <a:solidFill>
                  <a:srgbClr val="FFFFFF"/>
                </a:solidFill>
                <a:latin typeface="Aleo"/>
              </a:rPr>
              <a:t>робите</a:t>
            </a:r>
            <a:r>
              <a:rPr lang="ru-RU" sz="4400" b="1" dirty="0" smtClean="0">
                <a:solidFill>
                  <a:srgbClr val="FFFFFF"/>
                </a:solidFill>
                <a:latin typeface="Aleo"/>
              </a:rPr>
              <a:t> </a:t>
            </a:r>
            <a:endParaRPr lang="ru-RU" sz="4400" b="1" dirty="0" smtClean="0">
              <a:solidFill>
                <a:srgbClr val="FFFFFF"/>
              </a:solidFill>
              <a:latin typeface="Aleo"/>
            </a:endParaRPr>
          </a:p>
          <a:p>
            <a:pPr algn="ctr"/>
            <a:r>
              <a:rPr lang="ru-RU" sz="4400" b="1" dirty="0" smtClean="0">
                <a:solidFill>
                  <a:srgbClr val="FFFFFF"/>
                </a:solidFill>
                <a:latin typeface="Aleo"/>
              </a:rPr>
              <a:t>ЗАРАЗ </a:t>
            </a:r>
            <a:r>
              <a:rPr lang="ru-RU" sz="4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hunkfiveEx"/>
              </a:rPr>
              <a:t>!</a:t>
            </a:r>
            <a:endParaRPr lang="en-US" sz="4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3267" y="7926183"/>
            <a:ext cx="4267200" cy="1054283"/>
          </a:xfrm>
          <a:prstGeom prst="rect">
            <a:avLst/>
          </a:prstGeom>
          <a:solidFill>
            <a:srgbClr val="A2CCDB"/>
          </a:solidFill>
          <a:ln>
            <a:solidFill>
              <a:srgbClr val="112F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OpenSans"/>
              </a:rPr>
              <a:t>Кафедра </a:t>
            </a:r>
            <a:r>
              <a:rPr lang="ru-RU" sz="2800" dirty="0">
                <a:ln>
                  <a:solidFill>
                    <a:schemeClr val="tx1"/>
                  </a:solidFill>
                </a:ln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ru-RU" sz="2800" dirty="0">
                <a:ln>
                  <a:solidFill>
                    <a:schemeClr val="tx1"/>
                  </a:solidFill>
                </a:ln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2800" dirty="0">
                <a:ln>
                  <a:solidFill>
                    <a:schemeClr val="tx1"/>
                  </a:solidFill>
                </a:ln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“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OpenSans"/>
              </a:rPr>
              <a:t>Електричні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OpenSans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OpenSans"/>
              </a:rPr>
              <a:t>машини</a:t>
            </a:r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OpenSans"/>
              </a:rPr>
              <a:t>”</a:t>
            </a:r>
            <a:endParaRPr lang="en-US" sz="2800" dirty="0">
              <a:ln>
                <a:solidFill>
                  <a:schemeClr val="tx1"/>
                </a:solidFill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67" y="25400"/>
            <a:ext cx="3230581" cy="306259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4223219"/>
            <a:ext cx="124714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ln w="6600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Сайт</a:t>
            </a:r>
            <a:r>
              <a:rPr lang="ru-RU" sz="3200" b="1" i="1" dirty="0" smtClean="0">
                <a:ln w="6600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:</a:t>
            </a:r>
          </a:p>
          <a:p>
            <a:r>
              <a:rPr lang="ru-RU" sz="3200" b="1" i="1" dirty="0" smtClean="0">
                <a:ln w="6600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https</a:t>
            </a:r>
            <a:r>
              <a:rPr lang="ru-RU" sz="3200" b="1" i="1" dirty="0">
                <a:ln w="6600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://zp.edu.ua/kafedra-elektrichnih-mashin </a:t>
            </a:r>
            <a:r>
              <a:rPr lang="ru-RU" sz="3200" b="1" dirty="0">
                <a:ln w="6600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dirty="0">
                <a:ln w="6600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i="1" dirty="0">
                <a:ln w="6600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адреса </a:t>
            </a:r>
            <a:r>
              <a:rPr lang="ru-RU" sz="3200" b="1" i="1" dirty="0" err="1">
                <a:ln w="6600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кафедри</a:t>
            </a:r>
            <a:r>
              <a:rPr lang="ru-RU" sz="3200" b="1" i="1" dirty="0">
                <a:ln w="6600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: </a:t>
            </a:r>
            <a:r>
              <a:rPr lang="ru-RU" sz="3200" b="1" i="1" dirty="0" err="1">
                <a:ln w="6600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вул</a:t>
            </a:r>
            <a:r>
              <a:rPr lang="ru-RU" sz="3200" b="1" i="1" dirty="0">
                <a:ln w="6600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. </a:t>
            </a:r>
            <a:r>
              <a:rPr lang="ru-RU" sz="3200" b="1" i="1" dirty="0" err="1">
                <a:ln w="6600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Жуковського</a:t>
            </a:r>
            <a:r>
              <a:rPr lang="ru-RU" sz="3200" b="1" i="1" dirty="0">
                <a:ln w="6600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 64, </a:t>
            </a:r>
            <a:r>
              <a:rPr lang="ru-RU" sz="3200" b="1" dirty="0">
                <a:ln w="6600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dirty="0">
                <a:ln w="6600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i="1" dirty="0">
                <a:ln w="6600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м. Запорожье, Украина, 69063 </a:t>
            </a:r>
            <a:r>
              <a:rPr lang="ru-RU" sz="3200" b="1" dirty="0">
                <a:ln w="6600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dirty="0">
                <a:ln w="6600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i="1" dirty="0" err="1">
                <a:ln w="6600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аудиторія</a:t>
            </a:r>
            <a:r>
              <a:rPr lang="ru-RU" sz="3200" b="1" i="1" dirty="0">
                <a:ln w="6600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 (</a:t>
            </a:r>
            <a:r>
              <a:rPr lang="ru-RU" sz="3200" b="1" i="1" dirty="0" err="1">
                <a:ln w="6600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кабінет</a:t>
            </a:r>
            <a:r>
              <a:rPr lang="ru-RU" sz="3200" b="1" i="1" dirty="0">
                <a:ln w="6600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): 230 </a:t>
            </a:r>
            <a:r>
              <a:rPr lang="ru-RU" sz="3200" b="1" dirty="0">
                <a:ln w="6600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dirty="0">
                <a:ln w="6600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i="1" dirty="0">
                <a:ln w="6600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тел.: +380 (61) 7698411 </a:t>
            </a:r>
            <a:r>
              <a:rPr lang="ru-RU" sz="3200" b="1" dirty="0">
                <a:ln w="6600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dirty="0">
                <a:ln w="6600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i="1" dirty="0">
                <a:ln w="6600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e-</a:t>
            </a:r>
            <a:r>
              <a:rPr lang="ru-RU" sz="3200" b="1" i="1" dirty="0" err="1">
                <a:ln w="6600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mail</a:t>
            </a:r>
            <a:r>
              <a:rPr lang="ru-RU" sz="3200" b="1" i="1" dirty="0">
                <a:ln w="6600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: kafedra_em@zntu.edu.ua</a:t>
            </a:r>
            <a:endParaRPr lang="en-US" sz="3200" b="1" dirty="0">
              <a:ln w="6600">
                <a:solidFill>
                  <a:schemeClr val="bg1"/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4977" y="2922988"/>
            <a:ext cx="6633023" cy="101202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6756400" y="7315202"/>
            <a:ext cx="60959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exa"/>
              </a:rPr>
              <a:t>ОБИРАЙ НАС!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3000">
        <p:fade/>
      </p:transition>
    </mc:Choice>
    <mc:Fallback xmlns="">
      <p:transition spd="med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80" fill="hold">
                                          <p:stCondLst>
                                            <p:cond delay="28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80" fill="hold">
                                          <p:stCondLst>
                                            <p:cond delay="56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80" fill="hold">
                                          <p:stCondLst>
                                            <p:cond delay="84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80" fill="hold">
                                          <p:stCondLst>
                                            <p:cond delay="11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  <p:bldP spid="6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249776" y="2241379"/>
            <a:ext cx="575644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dirty="0" smtClean="0">
                <a:solidFill>
                  <a:srgbClr val="336699"/>
                </a:solidFill>
                <a:latin typeface="Aleo"/>
              </a:rPr>
              <a:t>З 1959 РОКУ</a:t>
            </a:r>
            <a:endParaRPr lang="en-US" sz="7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572566" y="3701006"/>
            <a:ext cx="821975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 smtClean="0">
                <a:solidFill>
                  <a:srgbClr val="FFFFFF"/>
                </a:solidFill>
                <a:latin typeface="ChunkfiveEx"/>
              </a:rPr>
              <a:t>ТА В МАЙБУТНЬОМУ!</a:t>
            </a:r>
            <a:endParaRPr lang="en-US" sz="60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3679" y="213054"/>
            <a:ext cx="3829898" cy="3700291"/>
          </a:xfrm>
          <a:prstGeom prst="rect">
            <a:avLst/>
          </a:prstGeom>
        </p:spPr>
      </p:pic>
      <p:sp>
        <p:nvSpPr>
          <p:cNvPr id="9" name="Блок-схема: узел 8"/>
          <p:cNvSpPr/>
          <p:nvPr/>
        </p:nvSpPr>
        <p:spPr>
          <a:xfrm>
            <a:off x="6756400" y="1143000"/>
            <a:ext cx="1143000" cy="1098379"/>
          </a:xfrm>
          <a:prstGeom prst="flowChartConnector">
            <a:avLst/>
          </a:prstGeom>
          <a:solidFill>
            <a:srgbClr val="CB6877"/>
          </a:solidFill>
          <a:ln>
            <a:solidFill>
              <a:srgbClr val="CB6977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Блок-схема: узел 10"/>
          <p:cNvSpPr/>
          <p:nvPr/>
        </p:nvSpPr>
        <p:spPr>
          <a:xfrm>
            <a:off x="10349415" y="4782258"/>
            <a:ext cx="216985" cy="259297"/>
          </a:xfrm>
          <a:prstGeom prst="flowChartConnector">
            <a:avLst/>
          </a:prstGeom>
          <a:solidFill>
            <a:srgbClr val="FA6C14"/>
          </a:solidFill>
          <a:ln>
            <a:solidFill>
              <a:srgbClr val="FA6C14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Блок-схема: узел 11"/>
          <p:cNvSpPr/>
          <p:nvPr/>
        </p:nvSpPr>
        <p:spPr>
          <a:xfrm>
            <a:off x="8509000" y="5585582"/>
            <a:ext cx="304800" cy="295055"/>
          </a:xfrm>
          <a:prstGeom prst="flowChartConnector">
            <a:avLst/>
          </a:prstGeom>
          <a:solidFill>
            <a:srgbClr val="FFA04B"/>
          </a:solidFill>
          <a:ln>
            <a:solidFill>
              <a:srgbClr val="FFA14F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Блок-схема: узел 12"/>
          <p:cNvSpPr/>
          <p:nvPr/>
        </p:nvSpPr>
        <p:spPr>
          <a:xfrm>
            <a:off x="160233" y="6795709"/>
            <a:ext cx="423967" cy="443292"/>
          </a:xfrm>
          <a:prstGeom prst="flowChartConnector">
            <a:avLst/>
          </a:prstGeom>
          <a:solidFill>
            <a:srgbClr val="FBBF37"/>
          </a:solidFill>
          <a:ln>
            <a:solidFill>
              <a:srgbClr val="FCBF35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3518368" y="4749463"/>
            <a:ext cx="8762064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Вертикальный свиток 17"/>
          <p:cNvSpPr/>
          <p:nvPr/>
        </p:nvSpPr>
        <p:spPr>
          <a:xfrm>
            <a:off x="863600" y="6273831"/>
            <a:ext cx="4800600" cy="2644018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FFFFFF"/>
                </a:solidFill>
                <a:latin typeface="OpenSans"/>
              </a:rPr>
              <a:t>Кафедра 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en-US" sz="4000" dirty="0" smtClean="0"/>
              <a:t>“</a:t>
            </a:r>
            <a:r>
              <a:rPr lang="ru-RU" sz="4000" b="1" dirty="0" err="1">
                <a:solidFill>
                  <a:srgbClr val="FFFFFF"/>
                </a:solidFill>
                <a:latin typeface="OpenSans"/>
              </a:rPr>
              <a:t>Е</a:t>
            </a:r>
            <a:r>
              <a:rPr lang="ru-RU" sz="4000" b="1" dirty="0" err="1" smtClean="0">
                <a:solidFill>
                  <a:srgbClr val="FFFFFF"/>
                </a:solidFill>
                <a:latin typeface="OpenSans"/>
              </a:rPr>
              <a:t>лектричні</a:t>
            </a:r>
            <a:r>
              <a:rPr lang="ru-RU" sz="4000" b="1" dirty="0" smtClean="0">
                <a:solidFill>
                  <a:srgbClr val="FFFFFF"/>
                </a:solidFill>
                <a:latin typeface="OpenSans"/>
              </a:rPr>
              <a:t> </a:t>
            </a:r>
            <a:r>
              <a:rPr lang="ru-RU" sz="4000" b="1" dirty="0" err="1" smtClean="0">
                <a:solidFill>
                  <a:srgbClr val="FFFFFF"/>
                </a:solidFill>
                <a:latin typeface="OpenSans"/>
              </a:rPr>
              <a:t>машини</a:t>
            </a:r>
            <a:r>
              <a:rPr lang="en-US" sz="4000" b="1" dirty="0" smtClean="0">
                <a:solidFill>
                  <a:srgbClr val="FFFFFF"/>
                </a:solidFill>
                <a:latin typeface="OpenSans"/>
              </a:rPr>
              <a:t>”</a:t>
            </a:r>
            <a:endParaRPr lang="en-US" sz="40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6486976" y="6731169"/>
            <a:ext cx="686117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 smtClean="0">
                <a:solidFill>
                  <a:srgbClr val="FFFFFF"/>
                </a:solidFill>
                <a:latin typeface="ChunkfiveEx"/>
              </a:rPr>
              <a:t>ЧЕКАЄ НА ТЕБЕ!!!</a:t>
            </a:r>
            <a:endParaRPr lang="en-US" sz="6000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8" y="562002"/>
            <a:ext cx="3230581" cy="306259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1933" y="4684241"/>
            <a:ext cx="3230581" cy="30625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0" y="3441708"/>
            <a:ext cx="2356620" cy="2777852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850"/>
                            </p:stCondLst>
                            <p:childTnLst>
                              <p:par>
                                <p:cTn id="2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85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850"/>
                            </p:stCondLst>
                            <p:childTnLst>
                              <p:par>
                                <p:cTn id="58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40625E-6 3.33333E-6 L 1.40625E-6 -0.07205 " pathEditMode="relative" rAng="0" ptsTypes="AA">
                                      <p:cBhvr>
                                        <p:cTn id="59" dur="4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0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1" dur="225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2" dur="225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3" dur="225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 animBg="1"/>
      <p:bldP spid="11" grpId="0" animBg="1"/>
      <p:bldP spid="12" grpId="0" animBg="1"/>
      <p:bldP spid="13" grpId="0" animBg="1"/>
      <p:bldP spid="18" grpId="0" animBg="1"/>
      <p:bldP spid="18" grpId="1" animBg="1"/>
      <p:bldP spid="19" grpId="0"/>
      <p:bldP spid="1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995" y="1719554"/>
            <a:ext cx="5451760" cy="30040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34370" y="230005"/>
            <a:ext cx="1602163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 err="1">
                <a:solidFill>
                  <a:srgbClr val="FFFFFF"/>
                </a:solidFill>
                <a:latin typeface="ChunkfiveEx"/>
              </a:rPr>
              <a:t>Працюй</a:t>
            </a:r>
            <a:r>
              <a:rPr lang="ru-RU" sz="5400" dirty="0">
                <a:solidFill>
                  <a:srgbClr val="FFFFFF"/>
                </a:solidFill>
                <a:latin typeface="ChunkfiveEx"/>
              </a:rPr>
              <a:t> та </a:t>
            </a:r>
            <a:r>
              <a:rPr lang="ru-RU" sz="5400" dirty="0" err="1">
                <a:solidFill>
                  <a:srgbClr val="FFFFFF"/>
                </a:solidFill>
                <a:latin typeface="ChunkfiveEx"/>
              </a:rPr>
              <a:t>навчайся</a:t>
            </a:r>
            <a:r>
              <a:rPr lang="ru-RU" sz="5400" dirty="0">
                <a:solidFill>
                  <a:srgbClr val="FFFFFF"/>
                </a:solidFill>
                <a:latin typeface="ChunkfiveEx"/>
              </a:rPr>
              <a:t> в </a:t>
            </a:r>
            <a:r>
              <a:rPr lang="ru-RU" sz="5400" dirty="0" err="1">
                <a:solidFill>
                  <a:srgbClr val="FFFFFF"/>
                </a:solidFill>
                <a:latin typeface="ChunkfiveEx"/>
              </a:rPr>
              <a:t>найкращому</a:t>
            </a:r>
            <a:r>
              <a:rPr lang="ru-RU" sz="5400" dirty="0">
                <a:solidFill>
                  <a:srgbClr val="FFFFFF"/>
                </a:solidFill>
                <a:latin typeface="ChunkfiveEx"/>
              </a:rPr>
              <a:t> </a:t>
            </a:r>
            <a:r>
              <a:rPr lang="ru-RU" sz="5400" dirty="0" err="1" smtClean="0">
                <a:solidFill>
                  <a:srgbClr val="FFFFFF"/>
                </a:solidFill>
                <a:latin typeface="ChunkfiveEx"/>
              </a:rPr>
              <a:t>університеті</a:t>
            </a:r>
            <a:r>
              <a:rPr lang="ru-RU" sz="5400" dirty="0" smtClean="0">
                <a:solidFill>
                  <a:srgbClr val="FFFFFF"/>
                </a:solidFill>
                <a:latin typeface="ChunkfiveEx"/>
              </a:rPr>
              <a:t>!</a:t>
            </a:r>
            <a:endParaRPr lang="en-US" sz="5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267" y="2411166"/>
            <a:ext cx="5026733" cy="335115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540" y="2769163"/>
            <a:ext cx="5106113" cy="39248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03862" y="2161276"/>
            <a:ext cx="4546600" cy="330190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5" t="11427" r="36973" b="52654"/>
          <a:stretch/>
        </p:blipFill>
        <p:spPr>
          <a:xfrm>
            <a:off x="10185399" y="914400"/>
            <a:ext cx="3048001" cy="1676400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9641108" y="5463179"/>
            <a:ext cx="4625278" cy="1221318"/>
          </a:xfrm>
          <a:prstGeom prst="rect">
            <a:avLst/>
          </a:prstGeom>
          <a:solidFill>
            <a:srgbClr val="3597D3"/>
          </a:solidFill>
          <a:ln>
            <a:solidFill>
              <a:srgbClr val="359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200" b="1" dirty="0" smtClean="0">
                <a:solidFill>
                  <a:srgbClr val="003366"/>
                </a:solidFill>
                <a:latin typeface="ChunkfiveEx"/>
              </a:rPr>
              <a:t>ПРАЦЮЙ З ПРОФЕСІОНАЛАМИ!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4266385" y="6694011"/>
            <a:ext cx="494497" cy="458609"/>
          </a:xfrm>
          <a:prstGeom prst="rect">
            <a:avLst/>
          </a:prstGeom>
          <a:solidFill>
            <a:srgbClr val="BC1D4A"/>
          </a:solidFill>
          <a:ln>
            <a:solidFill>
              <a:srgbClr val="C122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Прямоугольник 27"/>
          <p:cNvSpPr/>
          <p:nvPr/>
        </p:nvSpPr>
        <p:spPr>
          <a:xfrm>
            <a:off x="3702540" y="6546247"/>
            <a:ext cx="5740119" cy="1221318"/>
          </a:xfrm>
          <a:prstGeom prst="rect">
            <a:avLst/>
          </a:prstGeom>
          <a:solidFill>
            <a:srgbClr val="3597D3"/>
          </a:solidFill>
          <a:ln>
            <a:solidFill>
              <a:srgbClr val="359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3200" b="1" dirty="0" smtClean="0">
                <a:solidFill>
                  <a:srgbClr val="003366"/>
                </a:solidFill>
                <a:latin typeface="ChunkfiveEx"/>
              </a:rPr>
              <a:t>ЯК НАС БАЧАТЬ НА КАРТІ?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9442659" y="7762649"/>
            <a:ext cx="494497" cy="458609"/>
          </a:xfrm>
          <a:prstGeom prst="rect">
            <a:avLst/>
          </a:prstGeom>
          <a:solidFill>
            <a:srgbClr val="BC1D4A"/>
          </a:solidFill>
          <a:ln>
            <a:solidFill>
              <a:srgbClr val="C122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Прямоугольник 30"/>
          <p:cNvSpPr/>
          <p:nvPr/>
        </p:nvSpPr>
        <p:spPr>
          <a:xfrm>
            <a:off x="489223" y="4852520"/>
            <a:ext cx="5428977" cy="1221318"/>
          </a:xfrm>
          <a:prstGeom prst="rect">
            <a:avLst/>
          </a:prstGeom>
          <a:solidFill>
            <a:srgbClr val="3597D3"/>
          </a:solidFill>
          <a:ln>
            <a:solidFill>
              <a:srgbClr val="359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3366"/>
                </a:solidFill>
                <a:latin typeface="ChunkfiveEx"/>
              </a:rPr>
              <a:t>БАЧИМО БАЛАНС МІЖ </a:t>
            </a:r>
          </a:p>
          <a:p>
            <a:pPr algn="ctr"/>
            <a:r>
              <a:rPr lang="ru-RU" sz="3200" b="1" dirty="0" smtClean="0">
                <a:solidFill>
                  <a:srgbClr val="003366"/>
                </a:solidFill>
                <a:latin typeface="ChunkfiveEx"/>
              </a:rPr>
              <a:t>ПРИРОДОЮ ТА НАУКОЮ!</a:t>
            </a:r>
            <a:endParaRPr lang="en-US" sz="3200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18015" y="6016031"/>
            <a:ext cx="494497" cy="458609"/>
          </a:xfrm>
          <a:prstGeom prst="rect">
            <a:avLst/>
          </a:prstGeom>
          <a:solidFill>
            <a:srgbClr val="BC1D4A"/>
          </a:solidFill>
          <a:ln>
            <a:solidFill>
              <a:srgbClr val="C122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Прямоугольник 15"/>
          <p:cNvSpPr/>
          <p:nvPr/>
        </p:nvSpPr>
        <p:spPr>
          <a:xfrm>
            <a:off x="313267" y="7926183"/>
            <a:ext cx="4267200" cy="1054283"/>
          </a:xfrm>
          <a:prstGeom prst="rect">
            <a:avLst/>
          </a:prstGeom>
          <a:solidFill>
            <a:srgbClr val="A2CCDB"/>
          </a:solidFill>
          <a:ln>
            <a:solidFill>
              <a:srgbClr val="112F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OpenSans"/>
              </a:rPr>
              <a:t>Кафедра </a:t>
            </a:r>
            <a:r>
              <a:rPr lang="ru-RU" sz="2800" dirty="0">
                <a:ln>
                  <a:solidFill>
                    <a:schemeClr val="tx1"/>
                  </a:solidFill>
                </a:ln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ru-RU" sz="2800" dirty="0">
                <a:ln>
                  <a:solidFill>
                    <a:schemeClr val="tx1"/>
                  </a:solidFill>
                </a:ln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2800" dirty="0">
                <a:ln>
                  <a:solidFill>
                    <a:schemeClr val="tx1"/>
                  </a:solidFill>
                </a:ln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“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OpenSans"/>
              </a:rPr>
              <a:t>Електричні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OpenSans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OpenSans"/>
              </a:rPr>
              <a:t>машини</a:t>
            </a:r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OpenSans"/>
              </a:rPr>
              <a:t>”</a:t>
            </a:r>
            <a:endParaRPr lang="en-US" sz="2800" dirty="0">
              <a:ln>
                <a:solidFill>
                  <a:schemeClr val="tx1"/>
                </a:solidFill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2000">
        <p:circle/>
      </p:transition>
    </mc:Choice>
    <mc:Fallback xmlns="">
      <p:transition spd="slow" advClick="0" advTm="12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5625E-6 3.05556E-6 L -0.35009 0.0060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10" y="2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3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8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6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3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7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0"/>
                            </p:stCondLst>
                            <p:childTnLst>
                              <p:par>
                                <p:cTn id="39" presetID="63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25E-6 -2.77778E-7 L 0.31641 0.01146 " pathEditMode="relative" rAng="0" ptsTypes="AA">
                                      <p:cBhvr>
                                        <p:cTn id="40" dur="1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20" y="5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2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7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700"/>
                            </p:stCondLst>
                            <p:childTnLst>
                              <p:par>
                                <p:cTn id="5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80" fill="hold">
                                          <p:stCondLst>
                                            <p:cond delay="28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80" fill="hold">
                                          <p:stCondLst>
                                            <p:cond delay="56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80" fill="hold">
                                          <p:stCondLst>
                                            <p:cond delay="84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80" fill="hold">
                                          <p:stCondLst>
                                            <p:cond delay="11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6" grpId="0" animBg="1"/>
      <p:bldP spid="27" grpId="0" animBg="1"/>
      <p:bldP spid="28" grpId="0" animBg="1"/>
      <p:bldP spid="29" grpId="0" animBg="1"/>
      <p:bldP spid="31" grpId="0" animBg="1"/>
      <p:bldP spid="32" grpId="0" animBg="1"/>
      <p:bldP spid="16" grpId="0" animBg="1"/>
      <p:bldP spid="1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816" y="17212"/>
            <a:ext cx="16256000" cy="9144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689600" y="64569"/>
            <a:ext cx="455034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 smtClean="0">
                <a:solidFill>
                  <a:schemeClr val="bg1"/>
                </a:solidFill>
                <a:latin typeface="ChunkfiveEx"/>
              </a:rPr>
              <a:t>НАВЧАЄМО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24857" y="3686070"/>
            <a:ext cx="96618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latin typeface="Aleo"/>
              </a:rPr>
              <a:t>КАФЕДРА ГОТУЄ ВИСОКОКЛАСНИХ ФАХІВЦІВ </a:t>
            </a:r>
          </a:p>
          <a:p>
            <a:pPr algn="ctr"/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latin typeface="Aleo"/>
              </a:rPr>
              <a:t>ЗА СПЕЦІАЛЬНОСТЯМИ:</a:t>
            </a: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8296" y="910166"/>
            <a:ext cx="59529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chemeClr val="tx2"/>
                </a:solidFill>
                <a:latin typeface="CooperHewitt"/>
              </a:rPr>
              <a:t>За </a:t>
            </a:r>
            <a:r>
              <a:rPr lang="ru-RU" sz="3600" b="1" dirty="0" err="1" smtClean="0">
                <a:solidFill>
                  <a:schemeClr val="tx2"/>
                </a:solidFill>
                <a:latin typeface="CooperHewitt"/>
              </a:rPr>
              <a:t>рівнями</a:t>
            </a:r>
            <a:r>
              <a:rPr lang="ru-RU" sz="3600" b="1" dirty="0" smtClean="0">
                <a:solidFill>
                  <a:schemeClr val="tx2"/>
                </a:solidFill>
                <a:latin typeface="CooperHewitt"/>
              </a:rPr>
              <a:t> </a:t>
            </a:r>
            <a:r>
              <a:rPr lang="ru-RU" sz="3600" b="1" dirty="0" err="1" smtClean="0">
                <a:solidFill>
                  <a:schemeClr val="tx2"/>
                </a:solidFill>
                <a:latin typeface="CooperHewitt"/>
              </a:rPr>
              <a:t>вищої</a:t>
            </a:r>
            <a:r>
              <a:rPr lang="ru-RU" sz="3600" b="1" dirty="0" smtClean="0">
                <a:solidFill>
                  <a:schemeClr val="tx2"/>
                </a:solidFill>
                <a:latin typeface="CooperHewitt"/>
              </a:rPr>
              <a:t> </a:t>
            </a:r>
            <a:r>
              <a:rPr lang="ru-RU" sz="3600" b="1" dirty="0" err="1">
                <a:solidFill>
                  <a:schemeClr val="tx2"/>
                </a:solidFill>
                <a:latin typeface="CooperHewitt"/>
              </a:rPr>
              <a:t>освіти</a:t>
            </a:r>
            <a:r>
              <a:rPr lang="ru-RU" sz="3600" b="1" dirty="0" smtClean="0">
                <a:solidFill>
                  <a:schemeClr val="tx2"/>
                </a:solidFill>
                <a:latin typeface="CooperHewitt"/>
              </a:rPr>
              <a:t>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03200" y="4824694"/>
            <a:ext cx="151323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eo"/>
              </a:rPr>
              <a:t>141 ЕЛЕКТРОЕНЕРГЕТИКА, ЕЛЕКТРОТЕХНІКА ТА ЕЛЕКТРОМЕХАНІКА</a:t>
            </a: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68503" y="7470261"/>
            <a:ext cx="54906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eo"/>
              </a:rPr>
              <a:t>144 ТЕПЛОЕНЕРГЕТИКА</a:t>
            </a: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883" y="1080232"/>
            <a:ext cx="6745077" cy="3794105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38296" y="1510181"/>
            <a:ext cx="8128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3600" b="1" dirty="0">
                <a:solidFill>
                  <a:srgbClr val="1F497D"/>
                </a:solidFill>
                <a:latin typeface="CooperHewitt"/>
              </a:rPr>
              <a:t>- </a:t>
            </a:r>
            <a:r>
              <a:rPr lang="ru-RU" sz="3600" b="1" dirty="0" err="1" smtClean="0">
                <a:solidFill>
                  <a:srgbClr val="1F497D"/>
                </a:solidFill>
                <a:latin typeface="CooperHewitt"/>
              </a:rPr>
              <a:t>бакалаврат</a:t>
            </a:r>
            <a:r>
              <a:rPr lang="ru-RU" sz="3600" b="1" dirty="0" smtClean="0">
                <a:solidFill>
                  <a:srgbClr val="1F497D"/>
                </a:solidFill>
                <a:latin typeface="CooperHewitt"/>
              </a:rPr>
              <a:t> (</a:t>
            </a:r>
            <a:r>
              <a:rPr lang="ru-RU" sz="3600" b="1" dirty="0">
                <a:solidFill>
                  <a:srgbClr val="1F497D"/>
                </a:solidFill>
                <a:latin typeface="CooperHewitt"/>
              </a:rPr>
              <a:t>4 роки)</a:t>
            </a:r>
            <a:r>
              <a:rPr lang="en-US" sz="3600" b="1" dirty="0">
                <a:solidFill>
                  <a:srgbClr val="1F497D"/>
                </a:solidFill>
                <a:latin typeface="CooperHewitt"/>
              </a:rPr>
              <a:t>;</a:t>
            </a:r>
            <a:r>
              <a:rPr lang="ru-RU" sz="3600" b="1" dirty="0">
                <a:solidFill>
                  <a:srgbClr val="1F497D"/>
                </a:solidFill>
                <a:latin typeface="CooperHewitt"/>
              </a:rPr>
              <a:t>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76185" y="2092896"/>
            <a:ext cx="8128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3600" b="1" dirty="0">
                <a:solidFill>
                  <a:srgbClr val="1F497D"/>
                </a:solidFill>
                <a:latin typeface="CooperHewitt"/>
              </a:rPr>
              <a:t>- </a:t>
            </a:r>
            <a:r>
              <a:rPr lang="ru-RU" sz="3600" b="1" dirty="0" err="1" smtClean="0">
                <a:solidFill>
                  <a:srgbClr val="1F497D"/>
                </a:solidFill>
                <a:latin typeface="CooperHewitt"/>
              </a:rPr>
              <a:t>магістратура</a:t>
            </a:r>
            <a:r>
              <a:rPr lang="ru-RU" sz="3600" b="1" dirty="0" smtClean="0">
                <a:solidFill>
                  <a:srgbClr val="1F497D"/>
                </a:solidFill>
                <a:latin typeface="CooperHewitt"/>
              </a:rPr>
              <a:t> (</a:t>
            </a:r>
            <a:r>
              <a:rPr lang="ru-RU" sz="3600" b="1" dirty="0">
                <a:solidFill>
                  <a:srgbClr val="1F497D"/>
                </a:solidFill>
                <a:latin typeface="CooperHewitt"/>
              </a:rPr>
              <a:t>1,5 </a:t>
            </a:r>
            <a:r>
              <a:rPr lang="ru-RU" sz="3600" b="1" dirty="0" smtClean="0">
                <a:solidFill>
                  <a:srgbClr val="1F497D"/>
                </a:solidFill>
                <a:latin typeface="CooperHewitt"/>
              </a:rPr>
              <a:t> та  2 роки</a:t>
            </a:r>
            <a:r>
              <a:rPr lang="ru-RU" sz="3600" b="1" dirty="0">
                <a:solidFill>
                  <a:srgbClr val="1F497D"/>
                </a:solidFill>
                <a:latin typeface="CooperHewitt"/>
              </a:rPr>
              <a:t>)</a:t>
            </a:r>
            <a:r>
              <a:rPr lang="en-US" sz="3600" b="1" dirty="0">
                <a:solidFill>
                  <a:srgbClr val="1F497D"/>
                </a:solidFill>
                <a:latin typeface="CooperHewitt"/>
              </a:rPr>
              <a:t>;</a:t>
            </a:r>
            <a:r>
              <a:rPr lang="ru-RU" sz="3600" b="1" dirty="0">
                <a:solidFill>
                  <a:srgbClr val="1F497D"/>
                </a:solidFill>
                <a:latin typeface="CooperHewitt"/>
              </a:rPr>
              <a:t>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76185" y="2699478"/>
            <a:ext cx="65094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dirty="0">
                <a:solidFill>
                  <a:srgbClr val="1F497D"/>
                </a:solidFill>
                <a:latin typeface="CooperHewitt"/>
              </a:rPr>
              <a:t>- доктор </a:t>
            </a:r>
            <a:r>
              <a:rPr lang="ru-RU" sz="3600" b="1" dirty="0" err="1" smtClean="0">
                <a:solidFill>
                  <a:srgbClr val="1F497D"/>
                </a:solidFill>
                <a:latin typeface="CooperHewitt"/>
              </a:rPr>
              <a:t>філософії</a:t>
            </a:r>
            <a:r>
              <a:rPr lang="ru-RU" sz="3600" b="1" dirty="0" smtClean="0">
                <a:solidFill>
                  <a:srgbClr val="1F497D"/>
                </a:solidFill>
                <a:latin typeface="CooperHewitt"/>
              </a:rPr>
              <a:t> (</a:t>
            </a:r>
            <a:r>
              <a:rPr lang="ru-RU" sz="3600" b="1" dirty="0">
                <a:solidFill>
                  <a:srgbClr val="1F497D"/>
                </a:solidFill>
                <a:latin typeface="CooperHewitt"/>
              </a:rPr>
              <a:t>4 роки).</a:t>
            </a:r>
            <a:endParaRPr lang="en-US" sz="3600" dirty="0">
              <a:solidFill>
                <a:srgbClr val="1F497D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1188" y="5391696"/>
            <a:ext cx="9497897" cy="2068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uk-UA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Освітні програми: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uk-UA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«Електричні машини і апарати</a:t>
            </a:r>
            <a:r>
              <a:rPr lang="uk-UA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uk-UA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uk-UA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Програмні засоби електричної інженерії</a:t>
            </a:r>
            <a:r>
              <a:rPr lang="uk-UA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uk-UA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uk-UA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Інженерія відновлювальної енергетики</a:t>
            </a:r>
            <a:r>
              <a:rPr lang="uk-UA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uk-UA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«Електромеханічні (електротехнічні) системи та комплекси»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00136" y="8016750"/>
            <a:ext cx="8128000" cy="9677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uk-UA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«Промислова і комунальна теплоенергетика»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uk-UA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«Інжиніринг теплоенергетичних систем та комплексів»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13267" y="7926183"/>
            <a:ext cx="4267200" cy="1054283"/>
          </a:xfrm>
          <a:prstGeom prst="rect">
            <a:avLst/>
          </a:prstGeom>
          <a:solidFill>
            <a:srgbClr val="A2CCDB"/>
          </a:solidFill>
          <a:ln>
            <a:solidFill>
              <a:srgbClr val="112F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OpenSans"/>
              </a:rPr>
              <a:t>Кафедра </a:t>
            </a:r>
            <a:r>
              <a:rPr lang="ru-RU" sz="2800" dirty="0">
                <a:ln>
                  <a:solidFill>
                    <a:schemeClr val="tx1"/>
                  </a:solidFill>
                </a:ln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ru-RU" sz="2800" dirty="0">
                <a:ln>
                  <a:solidFill>
                    <a:schemeClr val="tx1"/>
                  </a:solidFill>
                </a:ln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2800" dirty="0">
                <a:ln>
                  <a:solidFill>
                    <a:schemeClr val="tx1"/>
                  </a:solidFill>
                </a:ln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“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OpenSans"/>
              </a:rPr>
              <a:t>Електричні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OpenSans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OpenSans"/>
              </a:rPr>
              <a:t>машини</a:t>
            </a:r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OpenSans"/>
              </a:rPr>
              <a:t>”</a:t>
            </a:r>
            <a:endParaRPr lang="en-US" sz="2800" dirty="0">
              <a:ln>
                <a:solidFill>
                  <a:schemeClr val="tx1"/>
                </a:solidFill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airplane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9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9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4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9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4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900"/>
                            </p:stCondLst>
                            <p:childTnLst>
                              <p:par>
                                <p:cTn id="48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80" fill="hold">
                                          <p:stCondLst>
                                            <p:cond delay="28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80" fill="hold">
                                          <p:stCondLst>
                                            <p:cond delay="56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80" fill="hold">
                                          <p:stCondLst>
                                            <p:cond delay="84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80" fill="hold">
                                          <p:stCondLst>
                                            <p:cond delay="11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9" grpId="0"/>
      <p:bldP spid="13" grpId="0"/>
      <p:bldP spid="15" grpId="0"/>
      <p:bldP spid="17" grpId="0"/>
      <p:bldP spid="16" grpId="0" animBg="1"/>
      <p:bldP spid="1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67" y="6081637"/>
            <a:ext cx="2092171" cy="209217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93"/>
            <a:ext cx="16265538" cy="914479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096755" y="80419"/>
            <a:ext cx="502131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5400" dirty="0" smtClean="0">
                <a:solidFill>
                  <a:srgbClr val="FFFFFF"/>
                </a:solidFill>
                <a:latin typeface="ChunkfiveEx"/>
              </a:rPr>
              <a:t>ГАРАНТУЄМО</a:t>
            </a:r>
            <a:r>
              <a:rPr lang="ru-RU" sz="5400" dirty="0" smtClean="0">
                <a:solidFill>
                  <a:srgbClr val="FFFFFF"/>
                </a:solidFill>
                <a:latin typeface="ChunkfiveEx"/>
              </a:rPr>
              <a:t>!</a:t>
            </a:r>
            <a:endParaRPr lang="en-US" sz="5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-121476" y="5103800"/>
            <a:ext cx="94609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ctr">
              <a:buFont typeface="Wingdings" panose="05000000000000000000" pitchFamily="2" charset="2"/>
              <a:buChar char="v"/>
            </a:pPr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eo"/>
              </a:rPr>
              <a:t>100% </a:t>
            </a:r>
            <a:r>
              <a:rPr lang="ru-RU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eo"/>
              </a:rPr>
              <a:t>працевлаштування</a:t>
            </a:r>
            <a:endParaRPr lang="ru-RU" sz="5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leo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177800" y="2115481"/>
            <a:ext cx="699005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85800" lvl="0" indent="-685800" algn="ctr">
              <a:buFont typeface="Wingdings" panose="05000000000000000000" pitchFamily="2" charset="2"/>
              <a:buChar char="v"/>
            </a:pPr>
            <a:r>
              <a:rPr lang="ru-RU" sz="5400" b="1" dirty="0" err="1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</a:rPr>
              <a:t>Підвищені</a:t>
            </a:r>
            <a:r>
              <a:rPr lang="ru-RU" sz="5400" b="1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</a:rPr>
              <a:t> </a:t>
            </a:r>
            <a:r>
              <a:rPr lang="ru-RU" sz="5400" b="1" dirty="0" err="1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</a:rPr>
              <a:t>стипендії</a:t>
            </a:r>
            <a:endParaRPr lang="en-US" sz="5400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-177800" y="1202970"/>
            <a:ext cx="53639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85800" lvl="0" indent="-685800" algn="ctr">
              <a:buFont typeface="Wingdings" panose="05000000000000000000" pitchFamily="2" charset="2"/>
              <a:buChar char="v"/>
            </a:pPr>
            <a:r>
              <a:rPr lang="ru-RU" sz="5400" b="1" dirty="0" err="1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</a:rPr>
              <a:t>Сучасні</a:t>
            </a:r>
            <a:r>
              <a:rPr lang="ru-RU" sz="5400" b="1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</a:rPr>
              <a:t> </a:t>
            </a:r>
            <a:r>
              <a:rPr lang="ru-RU" sz="5400" b="1" dirty="0" err="1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</a:rPr>
              <a:t>знання</a:t>
            </a:r>
            <a:endParaRPr lang="en-US" sz="5400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177800" y="3110220"/>
            <a:ext cx="777264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85800" lvl="0" indent="-685800" algn="ctr">
              <a:buFont typeface="Wingdings" panose="05000000000000000000" pitchFamily="2" charset="2"/>
              <a:buChar char="v"/>
            </a:pPr>
            <a:r>
              <a:rPr lang="ru-RU" sz="5400" b="1" dirty="0" err="1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</a:rPr>
              <a:t>Комфортні</a:t>
            </a:r>
            <a:r>
              <a:rPr lang="ru-RU" sz="5400" b="1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</a:rPr>
              <a:t> </a:t>
            </a:r>
            <a:r>
              <a:rPr lang="ru-RU" sz="5400" b="1" dirty="0" err="1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</a:rPr>
              <a:t>гуртожитки</a:t>
            </a:r>
            <a:endParaRPr lang="en-US" sz="5400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-163871" y="4150544"/>
            <a:ext cx="901554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85800" lvl="0" indent="-685800" algn="ctr">
              <a:buFont typeface="Wingdings" panose="05000000000000000000" pitchFamily="2" charset="2"/>
              <a:buChar char="v"/>
            </a:pPr>
            <a:r>
              <a:rPr lang="ru-RU" sz="5400" b="1" dirty="0" err="1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</a:rPr>
              <a:t>Активне</a:t>
            </a:r>
            <a:r>
              <a:rPr lang="ru-RU" sz="5400" b="1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</a:rPr>
              <a:t> </a:t>
            </a:r>
            <a:r>
              <a:rPr lang="ru-RU" sz="5400" b="1" dirty="0" err="1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</a:rPr>
              <a:t>студентське</a:t>
            </a:r>
            <a:r>
              <a:rPr lang="ru-RU" sz="5400" b="1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</a:rPr>
              <a:t> </a:t>
            </a:r>
            <a:r>
              <a:rPr lang="ru-RU" sz="5400" b="1" dirty="0" err="1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</a:rPr>
              <a:t>життя</a:t>
            </a:r>
            <a:endParaRPr lang="en-US" sz="5400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869" y="6027130"/>
            <a:ext cx="4572000" cy="303580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6758" y="2773653"/>
            <a:ext cx="3573946" cy="236595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5440" y="6693"/>
            <a:ext cx="3611363" cy="270852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6758" y="5256479"/>
            <a:ext cx="3474855" cy="260614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877" y="1114736"/>
            <a:ext cx="3936815" cy="262191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740" y="4064730"/>
            <a:ext cx="2554618" cy="3846120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313267" y="7926183"/>
            <a:ext cx="4267200" cy="1054283"/>
          </a:xfrm>
          <a:prstGeom prst="rect">
            <a:avLst/>
          </a:prstGeom>
          <a:solidFill>
            <a:srgbClr val="A2CCDB"/>
          </a:solidFill>
          <a:ln>
            <a:solidFill>
              <a:srgbClr val="112F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OpenSans"/>
              </a:rPr>
              <a:t>Кафедра </a:t>
            </a:r>
            <a:r>
              <a:rPr lang="ru-RU" sz="2800" dirty="0">
                <a:ln>
                  <a:solidFill>
                    <a:schemeClr val="tx1"/>
                  </a:solidFill>
                </a:ln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ru-RU" sz="2800" dirty="0">
                <a:ln>
                  <a:solidFill>
                    <a:schemeClr val="tx1"/>
                  </a:solidFill>
                </a:ln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2800" dirty="0">
                <a:ln>
                  <a:solidFill>
                    <a:schemeClr val="tx1"/>
                  </a:solidFill>
                </a:ln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“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OpenSans"/>
              </a:rPr>
              <a:t>Електричні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OpenSans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OpenSans"/>
              </a:rPr>
              <a:t>машини</a:t>
            </a:r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OpenSans"/>
              </a:rPr>
              <a:t>”</a:t>
            </a:r>
            <a:endParaRPr lang="en-US" sz="2800" dirty="0">
              <a:ln>
                <a:solidFill>
                  <a:schemeClr val="tx1"/>
                </a:solidFill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810480"/>
      </p:ext>
    </p:extLst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8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1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600"/>
                            </p:stCondLst>
                            <p:childTnLst>
                              <p:par>
                                <p:cTn id="69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80" fill="hold">
                                          <p:stCondLst>
                                            <p:cond delay="28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80" fill="hold">
                                          <p:stCondLst>
                                            <p:cond delay="56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80" fill="hold">
                                          <p:stCondLst>
                                            <p:cond delay="84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80" fill="hold">
                                          <p:stCondLst>
                                            <p:cond delay="11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1" grpId="0"/>
      <p:bldP spid="13" grpId="0"/>
      <p:bldP spid="14" grpId="0"/>
      <p:bldP spid="21" grpId="0" animBg="1"/>
      <p:bldP spid="2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994" y="0"/>
            <a:ext cx="16256000" cy="9144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98653" y="282369"/>
            <a:ext cx="915526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dirty="0" smtClean="0">
                <a:solidFill>
                  <a:srgbClr val="FFFFFF"/>
                </a:solidFill>
                <a:latin typeface="ChunkfiveEx"/>
              </a:rPr>
              <a:t>МИ НАВЧИМО ТЕБЕ</a:t>
            </a:r>
            <a:endParaRPr lang="en-US" sz="72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536" y="1846188"/>
            <a:ext cx="4237054" cy="41437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621" y="2107963"/>
            <a:ext cx="4862770" cy="32359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6" y="3174583"/>
            <a:ext cx="4858849" cy="323334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6" t="23495" r="59870" b="47849"/>
          <a:stretch/>
        </p:blipFill>
        <p:spPr>
          <a:xfrm rot="1129324">
            <a:off x="440768" y="2625532"/>
            <a:ext cx="2104414" cy="142794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613316" y="1457110"/>
            <a:ext cx="4625278" cy="1221318"/>
          </a:xfrm>
          <a:prstGeom prst="rect">
            <a:avLst/>
          </a:prstGeom>
          <a:solidFill>
            <a:srgbClr val="3597D3"/>
          </a:solidFill>
          <a:ln>
            <a:solidFill>
              <a:srgbClr val="359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3366"/>
                </a:solidFill>
                <a:latin typeface="ChunkfiveEx"/>
              </a:rPr>
              <a:t>ГЕНЕРУВАТИ ЕНЕРГІЮ</a:t>
            </a:r>
            <a:endParaRPr lang="en-US" sz="32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57289" y="2612658"/>
            <a:ext cx="494497" cy="458609"/>
          </a:xfrm>
          <a:prstGeom prst="rect">
            <a:avLst/>
          </a:prstGeom>
          <a:solidFill>
            <a:srgbClr val="BC1D4A"/>
          </a:solidFill>
          <a:ln>
            <a:solidFill>
              <a:srgbClr val="C122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Прямоугольник 17"/>
          <p:cNvSpPr/>
          <p:nvPr/>
        </p:nvSpPr>
        <p:spPr>
          <a:xfrm>
            <a:off x="10995416" y="6116553"/>
            <a:ext cx="4625278" cy="1221318"/>
          </a:xfrm>
          <a:prstGeom prst="rect">
            <a:avLst/>
          </a:prstGeom>
          <a:solidFill>
            <a:srgbClr val="3597D3"/>
          </a:solidFill>
          <a:ln>
            <a:solidFill>
              <a:srgbClr val="359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3366"/>
                </a:solidFill>
                <a:latin typeface="ChunkfiveEx"/>
              </a:rPr>
              <a:t>ТА </a:t>
            </a:r>
            <a:r>
              <a:rPr lang="ru-RU" sz="3200" b="1" dirty="0" smtClean="0">
                <a:solidFill>
                  <a:srgbClr val="003366"/>
                </a:solidFill>
                <a:latin typeface="ChunkfiveEx"/>
              </a:rPr>
              <a:t>ЇЇ </a:t>
            </a:r>
            <a:r>
              <a:rPr lang="ru-RU" sz="3200" b="1" dirty="0">
                <a:solidFill>
                  <a:srgbClr val="003366"/>
                </a:solidFill>
                <a:latin typeface="ChunkfiveEx"/>
              </a:rPr>
              <a:t>ВИКОРИСТОВУВАТИ</a:t>
            </a:r>
            <a:endParaRPr lang="en-US" sz="32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5620694" y="7293883"/>
            <a:ext cx="494497" cy="458609"/>
          </a:xfrm>
          <a:prstGeom prst="rect">
            <a:avLst/>
          </a:prstGeom>
          <a:solidFill>
            <a:srgbClr val="BC1D4A"/>
          </a:solidFill>
          <a:ln>
            <a:solidFill>
              <a:srgbClr val="C122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9510" y="5527177"/>
            <a:ext cx="5712447" cy="321896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37" t="47347" r="29716" b="31472"/>
          <a:stretch/>
        </p:blipFill>
        <p:spPr>
          <a:xfrm rot="662653">
            <a:off x="9303331" y="6596258"/>
            <a:ext cx="3276600" cy="129540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313267" y="7926183"/>
            <a:ext cx="4267200" cy="1054283"/>
          </a:xfrm>
          <a:prstGeom prst="rect">
            <a:avLst/>
          </a:prstGeom>
          <a:solidFill>
            <a:srgbClr val="A2CCDB"/>
          </a:solidFill>
          <a:ln>
            <a:solidFill>
              <a:srgbClr val="112F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OpenSans"/>
              </a:rPr>
              <a:t>Кафедра </a:t>
            </a:r>
            <a:r>
              <a:rPr lang="ru-RU" sz="2800" dirty="0">
                <a:ln>
                  <a:solidFill>
                    <a:schemeClr val="tx1"/>
                  </a:solidFill>
                </a:ln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ru-RU" sz="2800" dirty="0">
                <a:ln>
                  <a:solidFill>
                    <a:schemeClr val="tx1"/>
                  </a:solidFill>
                </a:ln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2800" dirty="0">
                <a:ln>
                  <a:solidFill>
                    <a:schemeClr val="tx1"/>
                  </a:solidFill>
                </a:ln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“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OpenSans"/>
              </a:rPr>
              <a:t>Електричні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OpenSans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OpenSans"/>
              </a:rPr>
              <a:t>машини</a:t>
            </a:r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OpenSans"/>
              </a:rPr>
              <a:t>”</a:t>
            </a:r>
            <a:endParaRPr lang="en-US" sz="2800" dirty="0">
              <a:ln>
                <a:solidFill>
                  <a:schemeClr val="tx1"/>
                </a:solidFill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072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700"/>
                            </p:stCondLst>
                            <p:childTnLst>
                              <p:par>
                                <p:cTn id="2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8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8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200"/>
                            </p:stCondLst>
                            <p:childTnLst>
                              <p:par>
                                <p:cTn id="5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80" fill="hold">
                                          <p:stCondLst>
                                            <p:cond delay="28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80" fill="hold">
                                          <p:stCondLst>
                                            <p:cond delay="56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80" fill="hold">
                                          <p:stCondLst>
                                            <p:cond delay="84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80" fill="hold">
                                          <p:stCondLst>
                                            <p:cond delay="11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 animBg="1"/>
      <p:bldP spid="17" grpId="0" animBg="1"/>
      <p:bldP spid="18" grpId="0" animBg="1"/>
      <p:bldP spid="19" grpId="0" animBg="1"/>
      <p:bldP spid="20" grpId="0" animBg="1"/>
      <p:bldP spid="2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41" y="-793"/>
            <a:ext cx="16259441" cy="914479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403600" y="118525"/>
            <a:ext cx="1036354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 smtClean="0">
                <a:solidFill>
                  <a:srgbClr val="FFFFFF"/>
                </a:solidFill>
                <a:latin typeface="ChunkfiveEx"/>
              </a:rPr>
              <a:t>ЗДОБУВАЙ СУЧАСНІ ЗНАННЯ!</a:t>
            </a:r>
            <a:endParaRPr lang="en-US" sz="5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14300" y="1157704"/>
            <a:ext cx="7670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eo"/>
              </a:rPr>
              <a:t>ГЕНЕРУЙ НОВІ ІДЕЇ!</a:t>
            </a:r>
            <a:r>
              <a:rPr lang="ru-RU" sz="5400" dirty="0" smtClean="0">
                <a:solidFill>
                  <a:srgbClr val="336699"/>
                </a:solidFill>
                <a:latin typeface="Aleo"/>
              </a:rPr>
              <a:t> </a:t>
            </a:r>
            <a:endParaRPr lang="en-US" sz="5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-228600" y="2087485"/>
            <a:ext cx="7670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eo"/>
              </a:rPr>
              <a:t>ТА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6604797"/>
            <a:ext cx="3776904" cy="2610087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4903" y="3945466"/>
            <a:ext cx="4042715" cy="2809502"/>
          </a:xfr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401" y="878239"/>
            <a:ext cx="5296977" cy="306310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-358392" y="3037445"/>
            <a:ext cx="76708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eo"/>
              </a:rPr>
              <a:t>ВПРОВАДЖУЙ ЕНЕРГОЕФЕКТИВНІ Р</a:t>
            </a:r>
            <a:r>
              <a:rPr lang="uk-UA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eo"/>
              </a:rPr>
              <a:t>І</a:t>
            </a:r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eo"/>
              </a:rPr>
              <a:t>ШЕННЯ! 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367" y="5467023"/>
            <a:ext cx="5820287" cy="351945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160" y="2795190"/>
            <a:ext cx="4762500" cy="3552825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13267" y="7926183"/>
            <a:ext cx="4267200" cy="1054283"/>
          </a:xfrm>
          <a:prstGeom prst="rect">
            <a:avLst/>
          </a:prstGeom>
          <a:solidFill>
            <a:srgbClr val="A2CCDB"/>
          </a:solidFill>
          <a:ln>
            <a:solidFill>
              <a:srgbClr val="112F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OpenSans"/>
              </a:rPr>
              <a:t>Кафедра </a:t>
            </a:r>
            <a:r>
              <a:rPr lang="ru-RU" sz="2800" dirty="0">
                <a:ln>
                  <a:solidFill>
                    <a:schemeClr val="tx1"/>
                  </a:solidFill>
                </a:ln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ru-RU" sz="2800" dirty="0">
                <a:ln>
                  <a:solidFill>
                    <a:schemeClr val="tx1"/>
                  </a:solidFill>
                </a:ln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2800" dirty="0">
                <a:ln>
                  <a:solidFill>
                    <a:schemeClr val="tx1"/>
                  </a:solidFill>
                </a:ln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“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OpenSans"/>
              </a:rPr>
              <a:t>Електричні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OpenSans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OpenSans"/>
              </a:rPr>
              <a:t>машини</a:t>
            </a:r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OpenSans"/>
              </a:rPr>
              <a:t>”</a:t>
            </a:r>
            <a:endParaRPr lang="en-US" sz="2800" dirty="0">
              <a:ln>
                <a:solidFill>
                  <a:schemeClr val="tx1"/>
                </a:solidFill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1046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95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9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950"/>
                            </p:stCondLst>
                            <p:childTnLst>
                              <p:par>
                                <p:cTn id="4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80" fill="hold">
                                          <p:stCondLst>
                                            <p:cond delay="28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80" fill="hold">
                                          <p:stCondLst>
                                            <p:cond delay="56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80" fill="hold">
                                          <p:stCondLst>
                                            <p:cond delay="84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80" fill="hold">
                                          <p:stCondLst>
                                            <p:cond delay="11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  <p:bldP spid="11" grpId="0"/>
      <p:bldP spid="14" grpId="0" animBg="1"/>
      <p:bldP spid="1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093" y="-793"/>
            <a:ext cx="16259441" cy="914479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42848" y="274638"/>
            <a:ext cx="1257030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 err="1" smtClean="0">
                <a:solidFill>
                  <a:srgbClr val="FFFFFF"/>
                </a:solidFill>
                <a:latin typeface="ChunkfiveEx"/>
              </a:rPr>
              <a:t>Співпрацюй</a:t>
            </a:r>
            <a:r>
              <a:rPr lang="ru-RU" sz="5400" dirty="0" smtClean="0">
                <a:solidFill>
                  <a:srgbClr val="FFFFFF"/>
                </a:solidFill>
                <a:latin typeface="ChunkfiveEx"/>
              </a:rPr>
              <a:t> з </a:t>
            </a:r>
            <a:r>
              <a:rPr lang="ru-RU" sz="5400" dirty="0" err="1" smtClean="0">
                <a:solidFill>
                  <a:srgbClr val="FFFFFF"/>
                </a:solidFill>
                <a:latin typeface="ChunkfiveEx"/>
              </a:rPr>
              <a:t>відомими</a:t>
            </a:r>
            <a:r>
              <a:rPr lang="ru-RU" sz="5400" dirty="0" smtClean="0">
                <a:solidFill>
                  <a:srgbClr val="FFFFFF"/>
                </a:solidFill>
                <a:latin typeface="ChunkfiveEx"/>
              </a:rPr>
              <a:t> </a:t>
            </a:r>
            <a:r>
              <a:rPr lang="ru-RU" sz="5400" dirty="0" err="1" smtClean="0">
                <a:solidFill>
                  <a:srgbClr val="FFFFFF"/>
                </a:solidFill>
                <a:latin typeface="ChunkfiveEx"/>
              </a:rPr>
              <a:t>організаціями</a:t>
            </a:r>
            <a:r>
              <a:rPr lang="ru-RU" sz="5400" dirty="0" smtClean="0">
                <a:solidFill>
                  <a:srgbClr val="FFFFFF"/>
                </a:solidFill>
                <a:latin typeface="ChunkfiveEx"/>
              </a:rPr>
              <a:t>!</a:t>
            </a:r>
            <a:endParaRPr lang="en-US" sz="54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600" y="2203011"/>
            <a:ext cx="4280672" cy="4280672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3" t="15904" r="19900" b="5889"/>
          <a:stretch/>
        </p:blipFill>
        <p:spPr>
          <a:xfrm>
            <a:off x="8326370" y="2203011"/>
            <a:ext cx="5390508" cy="42502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277" y="2499705"/>
            <a:ext cx="7943723" cy="265471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83422" y="1197968"/>
            <a:ext cx="79481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eo"/>
              </a:rPr>
              <a:t>Здобувай</a:t>
            </a:r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eo"/>
              </a:rPr>
              <a:t> </a:t>
            </a:r>
            <a:r>
              <a:rPr lang="ru-RU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eo"/>
              </a:rPr>
              <a:t>практичні</a:t>
            </a:r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eo"/>
              </a:rPr>
              <a:t> </a:t>
            </a:r>
            <a:r>
              <a:rPr lang="ru-RU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eo"/>
              </a:rPr>
              <a:t>знання</a:t>
            </a:r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eo"/>
              </a:rPr>
              <a:t> </a:t>
            </a:r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eo"/>
              </a:rPr>
              <a:t>та </a:t>
            </a:r>
            <a:r>
              <a:rPr lang="ru-RU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eo"/>
              </a:rPr>
              <a:t>користуйся</a:t>
            </a:r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eo"/>
              </a:rPr>
              <a:t> </a:t>
            </a:r>
            <a:r>
              <a:rPr lang="ru-RU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eo"/>
              </a:rPr>
              <a:t>новітніми</a:t>
            </a:r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eo"/>
              </a:rPr>
              <a:t> </a:t>
            </a:r>
            <a:r>
              <a:rPr lang="ru-RU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eo"/>
              </a:rPr>
              <a:t>технологіями</a:t>
            </a:r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eo"/>
              </a:rPr>
              <a:t> з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eo"/>
              </a:rPr>
              <a:t>:</a:t>
            </a:r>
            <a:endParaRPr lang="en-US" sz="5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-24745" y="4715470"/>
            <a:ext cx="7670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ctr">
              <a:buFont typeface="Wingdings" panose="05000000000000000000" pitchFamily="2" charset="2"/>
              <a:buChar char="Ø"/>
            </a:pP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eo"/>
              </a:rPr>
              <a:t>Schneider Electric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5833925"/>
            <a:ext cx="7670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ctr">
              <a:buFont typeface="Wingdings" panose="05000000000000000000" pitchFamily="2" charset="2"/>
              <a:buChar char="Ø"/>
            </a:pP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eo"/>
              </a:rPr>
              <a:t>ALD engineering company 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13267" y="7926183"/>
            <a:ext cx="4267200" cy="1054283"/>
          </a:xfrm>
          <a:prstGeom prst="rect">
            <a:avLst/>
          </a:prstGeom>
          <a:solidFill>
            <a:srgbClr val="A2CCDB"/>
          </a:solidFill>
          <a:ln>
            <a:solidFill>
              <a:srgbClr val="112F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OpenSans"/>
              </a:rPr>
              <a:t>Кафедра </a:t>
            </a:r>
            <a:r>
              <a:rPr lang="ru-RU" sz="2800" dirty="0">
                <a:ln>
                  <a:solidFill>
                    <a:schemeClr val="tx1"/>
                  </a:solidFill>
                </a:ln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ru-RU" sz="2800" dirty="0">
                <a:ln>
                  <a:solidFill>
                    <a:schemeClr val="tx1"/>
                  </a:solidFill>
                </a:ln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2800" dirty="0">
                <a:ln>
                  <a:solidFill>
                    <a:schemeClr val="tx1"/>
                  </a:solidFill>
                </a:ln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“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OpenSans"/>
              </a:rPr>
              <a:t>Електричні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OpenSans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OpenSans"/>
              </a:rPr>
              <a:t>машини</a:t>
            </a:r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OpenSans"/>
              </a:rPr>
              <a:t>”</a:t>
            </a:r>
            <a:endParaRPr lang="en-US" sz="2800" dirty="0">
              <a:ln>
                <a:solidFill>
                  <a:schemeClr val="tx1"/>
                </a:solidFill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262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4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4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15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45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950"/>
                            </p:stCondLst>
                            <p:childTnLst>
                              <p:par>
                                <p:cTn id="48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80" fill="hold">
                                          <p:stCondLst>
                                            <p:cond delay="28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80" fill="hold">
                                          <p:stCondLst>
                                            <p:cond delay="56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80" fill="hold">
                                          <p:stCondLst>
                                            <p:cond delay="84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80" fill="hold">
                                          <p:stCondLst>
                                            <p:cond delay="11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  <p:bldP spid="14" grpId="0" animBg="1"/>
      <p:bldP spid="1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" y="-17385"/>
            <a:ext cx="16259441" cy="914479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188123" y="104974"/>
            <a:ext cx="1192711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5400" dirty="0" smtClean="0">
                <a:solidFill>
                  <a:srgbClr val="FFFFFF"/>
                </a:solidFill>
                <a:latin typeface="ChunkfiveEx"/>
              </a:rPr>
              <a:t>ПОЄДНУЙ ТЕОРІЮ З ПРАКТИКОЮ</a:t>
            </a:r>
            <a:r>
              <a:rPr lang="ru-RU" sz="5400" dirty="0" smtClean="0">
                <a:solidFill>
                  <a:srgbClr val="FFFFFF"/>
                </a:solidFill>
                <a:latin typeface="ChunkfiveEx"/>
              </a:rPr>
              <a:t>!</a:t>
            </a:r>
            <a:endParaRPr lang="en-US" sz="5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0339" y="998036"/>
            <a:ext cx="868852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eo"/>
              </a:rPr>
              <a:t>Застосовуй теоретичні знання під час роботи на реальних об’єктах електротехнічної галузі. </a:t>
            </a:r>
            <a:endParaRPr lang="en-US" sz="5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0"/>
          <a:stretch/>
        </p:blipFill>
        <p:spPr>
          <a:xfrm>
            <a:off x="10633379" y="4804488"/>
            <a:ext cx="5419516" cy="429614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379" y="1239885"/>
            <a:ext cx="5351257" cy="34783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9304" y="6319596"/>
            <a:ext cx="5501296" cy="276196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80877" y="4600804"/>
            <a:ext cx="76708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eo"/>
              </a:rPr>
              <a:t>СТАНЬ КРАЩИМ ПРОФЕЧІОНАЛОМ-ПРАКТИКОМ!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640" y="2057400"/>
            <a:ext cx="6779892" cy="4525963"/>
          </a:xfrm>
        </p:spPr>
      </p:pic>
      <p:sp>
        <p:nvSpPr>
          <p:cNvPr id="14" name="Прямоугольник 13"/>
          <p:cNvSpPr/>
          <p:nvPr/>
        </p:nvSpPr>
        <p:spPr>
          <a:xfrm>
            <a:off x="313267" y="7926183"/>
            <a:ext cx="4267200" cy="1054283"/>
          </a:xfrm>
          <a:prstGeom prst="rect">
            <a:avLst/>
          </a:prstGeom>
          <a:solidFill>
            <a:srgbClr val="A2CCDB"/>
          </a:solidFill>
          <a:ln>
            <a:solidFill>
              <a:srgbClr val="112F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OpenSans"/>
              </a:rPr>
              <a:t>Кафедра </a:t>
            </a:r>
            <a:r>
              <a:rPr lang="ru-RU" sz="2800" dirty="0">
                <a:ln>
                  <a:solidFill>
                    <a:schemeClr val="tx1"/>
                  </a:solidFill>
                </a:ln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ru-RU" sz="2800" dirty="0">
                <a:ln>
                  <a:solidFill>
                    <a:schemeClr val="tx1"/>
                  </a:solidFill>
                </a:ln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2800" dirty="0">
                <a:ln>
                  <a:solidFill>
                    <a:schemeClr val="tx1"/>
                  </a:solidFill>
                </a:ln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“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OpenSans"/>
              </a:rPr>
              <a:t>Електричні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OpenSans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OpenSans"/>
              </a:rPr>
              <a:t>машини</a:t>
            </a:r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OpenSans"/>
              </a:rPr>
              <a:t>”</a:t>
            </a:r>
            <a:endParaRPr lang="en-US" sz="2800" dirty="0">
              <a:ln>
                <a:solidFill>
                  <a:schemeClr val="tx1"/>
                </a:solidFill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025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900"/>
                            </p:stCondLst>
                            <p:childTnLst>
                              <p:par>
                                <p:cTn id="23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9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1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900"/>
                            </p:stCondLst>
                            <p:childTnLst>
                              <p:par>
                                <p:cTn id="5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80" fill="hold">
                                          <p:stCondLst>
                                            <p:cond delay="28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80" fill="hold">
                                          <p:stCondLst>
                                            <p:cond delay="56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80" fill="hold">
                                          <p:stCondLst>
                                            <p:cond delay="84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80" fill="hold">
                                          <p:stCondLst>
                                            <p:cond delay="11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4" grpId="0" animBg="1"/>
      <p:bldP spid="14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956</TotalTime>
  <Words>266</Words>
  <Application>Microsoft Office PowerPoint</Application>
  <PresentationFormat>Произвольный</PresentationFormat>
  <Paragraphs>72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2" baseType="lpstr">
      <vt:lpstr>Aleo</vt:lpstr>
      <vt:lpstr>Arial</vt:lpstr>
      <vt:lpstr>Calibri</vt:lpstr>
      <vt:lpstr>ChunkfiveEx</vt:lpstr>
      <vt:lpstr>CooperHewitt</vt:lpstr>
      <vt:lpstr>Montserrat</vt:lpstr>
      <vt:lpstr>Nexa</vt:lpstr>
      <vt:lpstr>OpenSans</vt:lpstr>
      <vt:lpstr>Times New Roman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officegen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officegen</dc:creator>
  <cp:lastModifiedBy>Карина</cp:lastModifiedBy>
  <cp:revision>92</cp:revision>
  <dcterms:created xsi:type="dcterms:W3CDTF">2021-04-22T08:31:53Z</dcterms:created>
  <dcterms:modified xsi:type="dcterms:W3CDTF">2022-01-14T09:44:45Z</dcterms:modified>
</cp:coreProperties>
</file>