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5" r:id="rId4"/>
    <p:sldId id="266" r:id="rId5"/>
    <p:sldId id="268" r:id="rId6"/>
    <p:sldId id="269" r:id="rId7"/>
    <p:sldId id="267" r:id="rId8"/>
    <p:sldId id="261" r:id="rId9"/>
    <p:sldId id="262" r:id="rId10"/>
    <p:sldId id="270" r:id="rId11"/>
    <p:sldId id="257" r:id="rId12"/>
    <p:sldId id="258" r:id="rId13"/>
    <p:sldId id="271" r:id="rId14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-418" y="-67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6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5.sv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8600" y="7667625"/>
            <a:ext cx="2581275" cy="1143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38975" y="914400"/>
            <a:ext cx="4200525" cy="1076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279" y="2668120"/>
            <a:ext cx="15815256" cy="416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103"/>
              </a:lnSpc>
            </a:pPr>
            <a:r>
              <a:rPr lang="uk-UA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Правила</a:t>
            </a:r>
            <a:r>
              <a:rPr lang="en-US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 </a:t>
            </a:r>
            <a:r>
              <a:rPr lang="uk-UA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прийому</a:t>
            </a:r>
            <a:r>
              <a:rPr lang="en-US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 </a:t>
            </a:r>
            <a:r>
              <a:rPr lang="uk-UA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на спеціальності </a:t>
            </a:r>
            <a:endParaRPr lang="uk-UA" sz="5400" b="1" dirty="0" smtClean="0">
              <a:solidFill>
                <a:srgbClr val="436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ontserrat Bold" pitchFamily="34" charset="-122"/>
              <a:cs typeface="Arial" panose="020B0604020202020204" pitchFamily="34" charset="0"/>
            </a:endParaRPr>
          </a:p>
          <a:p>
            <a:pPr lvl="0" algn="ctr">
              <a:lnSpc>
                <a:spcPts val="8103"/>
              </a:lnSpc>
            </a:pPr>
            <a:r>
              <a:rPr lang="uk-UA" sz="5400" b="1" dirty="0" smtClean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053 </a:t>
            </a:r>
            <a:r>
              <a:rPr lang="uk-UA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«Психологія», 231 «Соціальна робота», 232 «Соціальне забезпечення»</a:t>
            </a:r>
          </a:p>
          <a:p>
            <a:pPr lvl="0" algn="ctr">
              <a:lnSpc>
                <a:spcPts val="8103"/>
              </a:lnSpc>
            </a:pPr>
            <a:r>
              <a:rPr lang="uk-UA" sz="5400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в </a:t>
            </a:r>
            <a:r>
              <a:rPr lang="en-US" sz="5400" b="1" dirty="0" smtClean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2023</a:t>
            </a:r>
            <a:r>
              <a:rPr lang="uk-UA" sz="5400" b="1" dirty="0" smtClean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 році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845859" y="923925"/>
            <a:ext cx="4917141" cy="790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374776" y="1095375"/>
            <a:ext cx="4026274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ПОРОГИ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1864658" y="2299828"/>
            <a:ext cx="12496799" cy="428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5015" indent="-742950" algn="just">
              <a:spcBef>
                <a:spcPts val="105"/>
              </a:spcBef>
              <a:buSzPct val="97142"/>
              <a:buFont typeface="+mj-lt"/>
              <a:buAutoNum type="arabicPeriod"/>
              <a:tabLst>
                <a:tab pos="441325" algn="l"/>
              </a:tabLst>
            </a:pP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балів з предмету НМТ, складової ЄВІ, ЄФВВ – не менше 10% тестових балів;</a:t>
            </a:r>
          </a:p>
          <a:p>
            <a:pPr marL="755015" indent="-742950" algn="just">
              <a:spcBef>
                <a:spcPts val="105"/>
              </a:spcBef>
              <a:buSzPct val="97142"/>
              <a:buFont typeface="+mj-lt"/>
              <a:buAutoNum type="arabicPeriod"/>
              <a:tabLst>
                <a:tab pos="441325" algn="l"/>
              </a:tabLst>
            </a:pPr>
            <a:endParaRPr lang="uk-UA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5650" marR="5715" indent="-742950" algn="just">
              <a:spcBef>
                <a:spcPts val="265"/>
              </a:spcBef>
              <a:buFont typeface="+mj-lt"/>
              <a:buAutoNum type="arabicPeriod"/>
              <a:tabLst>
                <a:tab pos="502284" algn="l"/>
              </a:tabLst>
            </a:pP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 та переведення на бюджет: КБ не менше       </a:t>
            </a:r>
            <a:r>
              <a:rPr lang="uk-UA" sz="40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балів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виняток – діти загиблих захисників України;</a:t>
            </a:r>
          </a:p>
          <a:p>
            <a:pPr marL="755650" marR="5715" indent="-742950" algn="just">
              <a:lnSpc>
                <a:spcPts val="3779"/>
              </a:lnSpc>
              <a:spcBef>
                <a:spcPts val="265"/>
              </a:spcBef>
              <a:tabLst>
                <a:tab pos="502284" algn="l"/>
              </a:tabLst>
            </a:pPr>
            <a:endParaRPr lang="uk-UA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7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90625" y="923925"/>
            <a:ext cx="9353550" cy="790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90625" y="2286000"/>
            <a:ext cx="15792450" cy="7429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0625" y="3429000"/>
            <a:ext cx="16097250" cy="11144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0625" y="4943475"/>
            <a:ext cx="15344775" cy="742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152775" y="6086475"/>
            <a:ext cx="11991975" cy="35147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27406" y="6942380"/>
            <a:ext cx="3174513" cy="3174515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562100" y="1095375"/>
            <a:ext cx="86106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en-US" sz="3375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ОСОБИСТІ ЕЛЕКТРОННІ КАБІНЕТИ </a:t>
            </a:r>
            <a:endParaRPr lang="en-US" sz="33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1"/>
          <p:cNvSpPr/>
          <p:nvPr/>
        </p:nvSpPr>
        <p:spPr>
          <a:xfrm>
            <a:off x="1752600" y="2286000"/>
            <a:ext cx="152304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реєстрація особистих електронних кабінетів розпочинається </a:t>
            </a:r>
            <a:r>
              <a:rPr lang="uk-UA" sz="3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 липня</a:t>
            </a: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на сайті Єдиної державної електронної бази з питань освіти</a:t>
            </a:r>
            <a:endParaRPr lang="uk-UA" sz="3000" dirty="0"/>
          </a:p>
        </p:txBody>
      </p:sp>
      <p:sp>
        <p:nvSpPr>
          <p:cNvPr id="10" name="Text 2"/>
          <p:cNvSpPr/>
          <p:nvPr/>
        </p:nvSpPr>
        <p:spPr>
          <a:xfrm>
            <a:off x="1752600" y="3429000"/>
            <a:ext cx="15535275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для осіб, </a:t>
            </a: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які не мають сертифікатів </a:t>
            </a:r>
            <a:r>
              <a:rPr lang="uk-UA" sz="3000" b="1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НМТ/ЗНО</a:t>
            </a: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при реєстрації вказуються </a:t>
            </a:r>
            <a:r>
              <a:rPr lang="uk-UA" sz="3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тип та номер (серія та номер) документа</a:t>
            </a: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що посвідчує особу, або р</a:t>
            </a:r>
            <a:r>
              <a:rPr lang="uk-UA" sz="3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еєстраційний номер облікової картки платника податків</a:t>
            </a: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(РНОКПП)</a:t>
            </a:r>
            <a:endParaRPr lang="uk-UA" sz="3000" dirty="0"/>
          </a:p>
        </p:txBody>
      </p:sp>
      <p:sp>
        <p:nvSpPr>
          <p:cNvPr id="11" name="Text 3"/>
          <p:cNvSpPr/>
          <p:nvPr/>
        </p:nvSpPr>
        <p:spPr>
          <a:xfrm>
            <a:off x="1752600" y="4943475"/>
            <a:ext cx="14782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подання через е/кабінети двох типів заяв: на участь у вступних випробуваннях та конкурсному відборі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90625" y="923925"/>
            <a:ext cx="5800725" cy="790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90625" y="2286000"/>
            <a:ext cx="9591675" cy="11144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90625" y="4019550"/>
            <a:ext cx="9591675" cy="1485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0625" y="6124575"/>
            <a:ext cx="9096375" cy="1485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90625" y="8229600"/>
            <a:ext cx="9096375" cy="7429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344275" y="1714500"/>
            <a:ext cx="6030146" cy="6044498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504950" y="1095375"/>
            <a:ext cx="51720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en-US" sz="3375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ЗАЯВИ ВСТУПНИКА </a:t>
            </a:r>
            <a:endParaRPr lang="en-US" sz="33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1"/>
          <p:cNvSpPr/>
          <p:nvPr/>
        </p:nvSpPr>
        <p:spPr>
          <a:xfrm>
            <a:off x="1752600" y="2286000"/>
            <a:ext cx="902970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документ про попередню освіту має бути внесений до реєстрації </a:t>
            </a:r>
            <a:r>
              <a:rPr lang="en-US" sz="3000" dirty="0" err="1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першої</a:t>
            </a: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uk-UA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заяви на відповідній основі</a:t>
            </a:r>
            <a:endParaRPr lang="uk-UA" sz="3000" dirty="0"/>
          </a:p>
        </p:txBody>
      </p:sp>
      <p:sp>
        <p:nvSpPr>
          <p:cNvPr id="10" name="Text 2"/>
          <p:cNvSpPr/>
          <p:nvPr/>
        </p:nvSpPr>
        <p:spPr>
          <a:xfrm>
            <a:off x="1752600" y="4019550"/>
            <a:ext cx="90297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вступники можуть подати у сукупності за всіма основами вступу до </a:t>
            </a:r>
            <a:r>
              <a:rPr lang="en-US" sz="3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 заяв</a:t>
            </a: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на </a:t>
            </a:r>
            <a:r>
              <a:rPr lang="en-US" sz="3000" b="1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бюджетні місця</a:t>
            </a: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та до 20 за всіма джерелами фінансування</a:t>
            </a:r>
            <a:endParaRPr lang="en-US" sz="3000" dirty="0"/>
          </a:p>
        </p:txBody>
      </p:sp>
      <p:sp>
        <p:nvSpPr>
          <p:cNvPr id="11" name="Text 3"/>
          <p:cNvSpPr/>
          <p:nvPr/>
        </p:nvSpPr>
        <p:spPr>
          <a:xfrm>
            <a:off x="1752600" y="6124575"/>
            <a:ext cx="85344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після підтвердження вибору місця навчання заяви на бюджетні місця за іншими КП вважаються в ЄДЕБО заявами тільки на контрактні місця</a:t>
            </a:r>
            <a:endParaRPr lang="en-US" sz="3000" dirty="0"/>
          </a:p>
        </p:txBody>
      </p:sp>
      <p:sp>
        <p:nvSpPr>
          <p:cNvPr id="12" name="Text 4"/>
          <p:cNvSpPr/>
          <p:nvPr/>
        </p:nvSpPr>
        <p:spPr>
          <a:xfrm>
            <a:off x="1752600" y="8229600"/>
            <a:ext cx="85344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Montserrat Medium Italic" pitchFamily="34" charset="0"/>
                <a:ea typeface="Montserrat Medium Italic" pitchFamily="34" charset="-122"/>
                <a:cs typeface="Montserrat Medium Italic" pitchFamily="34" charset="-120"/>
              </a:rPr>
              <a:t>Зміна вибору бюджетного місця не припускається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8600" y="7667625"/>
            <a:ext cx="2581275" cy="1143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38975" y="914400"/>
            <a:ext cx="4200525" cy="10763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07676" y="4726215"/>
            <a:ext cx="16098371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8103"/>
              </a:lnSpc>
              <a:buNone/>
            </a:pPr>
            <a:r>
              <a:rPr lang="uk-UA" sz="7875" b="1" dirty="0">
                <a:solidFill>
                  <a:srgbClr val="436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ДЯКУЮ ЗА УВАГУ!</a:t>
            </a:r>
            <a:endParaRPr lang="en-US" sz="78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197218" y="667022"/>
            <a:ext cx="14934746" cy="790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6933" y="937492"/>
            <a:ext cx="141446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ВСТУП В БАКАЛАВРАТ НА ОСНОВІ ПЗСО, </a:t>
            </a: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НРК</a:t>
            </a: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 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3474720" y="5136976"/>
            <a:ext cx="4911634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4000" b="1" dirty="0" err="1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Бюджет</a:t>
            </a:r>
            <a:r>
              <a:rPr lang="uk-UA" sz="40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 / контракт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Montserrat Medium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9270817" y="4579124"/>
            <a:ext cx="8050532" cy="2354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uk-UA" sz="60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НМТ (2022, 2023р.)</a:t>
            </a:r>
          </a:p>
          <a:p>
            <a:pPr marL="0" indent="0" algn="l">
              <a:lnSpc>
                <a:spcPts val="2952"/>
              </a:lnSpc>
              <a:buNone/>
            </a:pPr>
            <a:endParaRPr lang="uk-UA" sz="6000" dirty="0">
              <a:solidFill>
                <a:srgbClr val="000000"/>
              </a:solidFill>
              <a:latin typeface="Arial" panose="020B0604020202020204" pitchFamily="34" charset="0"/>
              <a:ea typeface="Montserrat Medium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952"/>
              </a:lnSpc>
              <a:buNone/>
            </a:pPr>
            <a:endParaRPr lang="uk-UA" sz="6000" dirty="0">
              <a:solidFill>
                <a:srgbClr val="000000"/>
              </a:solidFill>
              <a:latin typeface="Arial" panose="020B0604020202020204" pitchFamily="34" charset="0"/>
              <a:ea typeface="Montserrat Medium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952"/>
              </a:lnSpc>
              <a:buNone/>
            </a:pPr>
            <a:r>
              <a:rPr lang="uk-UA" sz="60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ЗНО (2020, 2021р.)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
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040914" y="7848600"/>
            <a:ext cx="3255734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83"/>
              </a:lnSpc>
              <a:buNone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Montserrat Medium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035639" y="2729857"/>
            <a:ext cx="10009982" cy="895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2"/>
              </a:lnSpc>
              <a:buNone/>
            </a:pPr>
            <a:r>
              <a:rPr lang="uk-UA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Спеціальності 053, </a:t>
            </a:r>
            <a:r>
              <a:rPr lang="uk-UA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231, 232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2907" y="61486"/>
            <a:ext cx="4268231" cy="4281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818154" y="605854"/>
            <a:ext cx="15169963" cy="790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32846" y="855588"/>
            <a:ext cx="13140578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КАЛЕНДАР ВСТУПУ В БАКАЛАВРАТ НА ОСНОВІ ПЗСО, НРК5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66984"/>
              </p:ext>
            </p:extLst>
          </p:nvPr>
        </p:nvGraphicFramePr>
        <p:xfrm>
          <a:off x="552362" y="1629196"/>
          <a:ext cx="17090180" cy="8028654"/>
        </p:xfrm>
        <a:graphic>
          <a:graphicData uri="http://schemas.openxmlformats.org/drawingml/2006/table">
            <a:tbl>
              <a:tblPr firstRow="1" bandRow="1"/>
              <a:tblGrid>
                <a:gridCol w="1753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1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8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8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80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73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592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478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9390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333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9240" marR="261620" indent="60960">
                        <a:lnSpc>
                          <a:spcPct val="114500"/>
                        </a:lnSpc>
                      </a:pPr>
                      <a:r>
                        <a:rPr lang="uk-UA"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Категорія вступників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33350" marR="126364" indent="1270" algn="ctr">
                        <a:lnSpc>
                          <a:spcPct val="115100"/>
                        </a:lnSpc>
                        <a:spcBef>
                          <a:spcPts val="5"/>
                        </a:spcBef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Реєстрація  електронних  кабінетів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Реєстрація заяв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участь у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8265" marR="82550" algn="ctr">
                        <a:lnSpc>
                          <a:spcPct val="114500"/>
                        </a:lnSpc>
                        <a:spcBef>
                          <a:spcPts val="10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вступних  випробуваннях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780" marR="136525" indent="193675">
                        <a:lnSpc>
                          <a:spcPct val="114500"/>
                        </a:lnSpc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Вступні  випробування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Реєстрація заяв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участь у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7960" marR="177165" algn="ctr">
                        <a:lnSpc>
                          <a:spcPct val="114500"/>
                        </a:lnSpc>
                        <a:spcBef>
                          <a:spcPts val="10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конкурсному  відборі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8745" marR="109220" indent="153670">
                        <a:lnSpc>
                          <a:spcPct val="114500"/>
                        </a:lnSpc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Оприлюднення  рейтингового списку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marR="170180" algn="ctr">
                        <a:lnSpc>
                          <a:spcPct val="115100"/>
                        </a:lnSpc>
                        <a:spcBef>
                          <a:spcPts val="5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Виконання вимог  зарахування на  бюджет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215" marR="212725" indent="-228600">
                        <a:lnSpc>
                          <a:spcPct val="114500"/>
                        </a:lnSpc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Зарахування на  бюджет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195" marR="27940" indent="1270" algn="ctr">
                        <a:lnSpc>
                          <a:spcPct val="115100"/>
                        </a:lnSpc>
                        <a:spcBef>
                          <a:spcPts val="5"/>
                        </a:spcBef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Переведення на  вакантні бюджетні  місця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145" marR="99695" indent="-35560">
                        <a:lnSpc>
                          <a:spcPct val="114500"/>
                        </a:lnSpc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Зарахування  на контракт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1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37820" marR="239395" indent="-90170">
                        <a:lnSpc>
                          <a:spcPct val="100000"/>
                        </a:lnSpc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сертифікати  НМТ/ЗНО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1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19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34340" marR="415290" indent="-1270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05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90525" marR="370205" indent="-1270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10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2575" marR="262890" indent="-10795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18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5420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5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4460" marR="118745" algn="ctr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творчі </a:t>
                      </a:r>
                      <a:r>
                        <a:rPr lang="uk-UA"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конкурси,  співбесіди  (</a:t>
                      </a:r>
                      <a:r>
                        <a:rPr lang="uk-UA"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1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03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0025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07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19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34340" marR="415290" indent="-12700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05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90525" marR="370205" indent="-12700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10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2575" marR="262890" indent="-10795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18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8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4460" marR="118110" algn="ctr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lang="uk-UA" sz="1400" b="1" spc="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творчі конкурси,  співбесіди</a:t>
                      </a:r>
                      <a:endParaRPr lang="uk-UA" sz="1400" spc="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</a:t>
                      </a:r>
                      <a:r>
                        <a:rPr sz="1400" b="1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03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0025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07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31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 19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18:00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липня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34340" marR="425450" indent="1270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раніше  09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ts val="1310"/>
                        </a:lnSpc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5580" marR="176530" indent="-10795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400" b="1" spc="0" baseline="0" dirty="0">
                          <a:solidFill>
                            <a:srgbClr val="006F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пізніше  30 серпня</a:t>
                      </a:r>
                      <a:endParaRPr sz="140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49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499368" y="482154"/>
            <a:ext cx="6193491" cy="790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499368" y="658367"/>
            <a:ext cx="6193491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КАЛЕНДАР НМТ 2023 РОКУ</a:t>
            </a: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56017"/>
              </p:ext>
            </p:extLst>
          </p:nvPr>
        </p:nvGraphicFramePr>
        <p:xfrm>
          <a:off x="443343" y="1751457"/>
          <a:ext cx="17046797" cy="8091791"/>
        </p:xfrm>
        <a:graphic>
          <a:graphicData uri="http://schemas.openxmlformats.org/drawingml/2006/table">
            <a:tbl>
              <a:tblPr firstRow="1" bandRow="1"/>
              <a:tblGrid>
                <a:gridCol w="80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61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1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9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овна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сес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дат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ова</a:t>
                      </a:r>
                      <a:r>
                        <a:rPr sz="20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сес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8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2044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єстр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уч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НМТ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(ство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ення  перс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нально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ка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інет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вебс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і  УЦ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ЯО,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внесення</a:t>
                      </a:r>
                      <a:r>
                        <a:rPr sz="2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осо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истих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даних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та 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інфор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аці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що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уча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ті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НМТ)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03.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03.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5.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05.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12.06.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81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3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213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анн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явок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уч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ковій  се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ування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разі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проп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ску  попер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дньої</a:t>
                      </a:r>
                      <a:r>
                        <a:rPr sz="2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се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ії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838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тяг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рьох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роб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чи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дн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дня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вед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новно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НМТ,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у  я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бр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ть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6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3689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Повідо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лення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уч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сникі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НМТ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ча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і  місце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скл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дання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у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70510" marR="260985" indent="-31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пі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ні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ні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сять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рних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дн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ку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вед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новно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ї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НМТ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25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1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ведення</a:t>
                      </a:r>
                      <a:r>
                        <a:rPr sz="2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НМТ</a:t>
                      </a:r>
                      <a:r>
                        <a:rPr sz="2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окре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им</a:t>
                      </a:r>
                      <a:r>
                        <a:rPr sz="2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гр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фіком)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05.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23.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6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b="1" spc="-1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1.0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8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24.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Оголошенн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2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результ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тів</a:t>
                      </a:r>
                      <a:r>
                        <a:rPr sz="2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НМТ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28.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6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29.</a:t>
                      </a:r>
                      <a:r>
                        <a:rPr sz="280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7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3873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5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499368" y="482154"/>
            <a:ext cx="11884938" cy="790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499368" y="658367"/>
            <a:ext cx="11884938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НАЦІОНАЛЬНИЙ МУЛЬТИПРЕДМЕТНИЙ ТЕСТ  2023 РОКУ</a:t>
            </a: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2437694" y="1892837"/>
            <a:ext cx="11558905" cy="6547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1170"/>
              </a:spcBef>
            </a:pPr>
            <a:endParaRPr sz="4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50875" indent="-441325">
              <a:spcBef>
                <a:spcPts val="420"/>
              </a:spcBef>
              <a:buSzPct val="97727"/>
              <a:buFont typeface="Wingdings"/>
              <a:buChar char=""/>
              <a:tabLst>
                <a:tab pos="651510" algn="l"/>
              </a:tabLst>
            </a:pPr>
            <a:r>
              <a:rPr sz="4400" dirty="0">
                <a:solidFill>
                  <a:prstClr val="black"/>
                </a:solidFill>
                <a:latin typeface="Microsoft Sans Serif"/>
                <a:cs typeface="Microsoft Sans Serif"/>
              </a:rPr>
              <a:t>Комплексний тест з трьох предметів:</a:t>
            </a:r>
          </a:p>
          <a:p>
            <a:pPr marL="781685" marR="365760" indent="-571500">
              <a:spcBef>
                <a:spcPts val="20"/>
              </a:spcBef>
              <a:buFont typeface="Wingdings"/>
              <a:buChar char=""/>
              <a:tabLst>
                <a:tab pos="782320" algn="l"/>
                <a:tab pos="3325495" algn="l"/>
                <a:tab pos="4744720" algn="l"/>
                <a:tab pos="5614670" algn="l"/>
                <a:tab pos="8359775" algn="l"/>
                <a:tab pos="9039860" algn="l"/>
              </a:tabLst>
            </a:pPr>
            <a:r>
              <a:rPr lang="uk-UA" sz="4000" dirty="0">
                <a:solidFill>
                  <a:srgbClr val="006FC0"/>
                </a:solidFill>
                <a:latin typeface="Microsoft Sans Serif"/>
                <a:cs typeface="Microsoft Sans Serif"/>
              </a:rPr>
              <a:t>Українська мова та	математика	</a:t>
            </a:r>
            <a:r>
              <a:rPr lang="uk-UA" sz="4000" dirty="0">
                <a:solidFill>
                  <a:prstClr val="black"/>
                </a:solidFill>
                <a:latin typeface="Microsoft Sans Serif"/>
                <a:cs typeface="Microsoft Sans Serif"/>
              </a:rPr>
              <a:t>–	обов'язкові  предмети </a:t>
            </a:r>
          </a:p>
          <a:p>
            <a:pPr marL="781685" marR="365760" indent="-571500">
              <a:spcBef>
                <a:spcPts val="20"/>
              </a:spcBef>
              <a:buFont typeface="Wingdings"/>
              <a:buChar char=""/>
              <a:tabLst>
                <a:tab pos="782320" algn="l"/>
                <a:tab pos="3325495" algn="l"/>
                <a:tab pos="4744720" algn="l"/>
                <a:tab pos="5614670" algn="l"/>
                <a:tab pos="8359775" algn="l"/>
                <a:tab pos="9039860" algn="l"/>
              </a:tabLst>
            </a:pPr>
            <a:r>
              <a:rPr lang="uk-UA" sz="4000" dirty="0">
                <a:solidFill>
                  <a:srgbClr val="006FC0"/>
                </a:solidFill>
                <a:latin typeface="Microsoft Sans Serif"/>
                <a:cs typeface="Microsoft Sans Serif"/>
              </a:rPr>
              <a:t>Історія України, іноземна мова, біологія, фізика, хімія </a:t>
            </a:r>
            <a:r>
              <a:rPr lang="uk-UA" sz="4000" dirty="0">
                <a:solidFill>
                  <a:prstClr val="black"/>
                </a:solidFill>
                <a:latin typeface="Microsoft Sans Serif"/>
                <a:cs typeface="Microsoft Sans Serif"/>
              </a:rPr>
              <a:t>– за вибором вступника</a:t>
            </a:r>
          </a:p>
          <a:p>
            <a:pPr marL="210185" marR="365760">
              <a:spcBef>
                <a:spcPts val="20"/>
              </a:spcBef>
              <a:tabLst>
                <a:tab pos="782320" algn="l"/>
                <a:tab pos="3325495" algn="l"/>
                <a:tab pos="4744720" algn="l"/>
                <a:tab pos="5614670" algn="l"/>
                <a:tab pos="8359775" algn="l"/>
                <a:tab pos="9039860" algn="l"/>
              </a:tabLst>
            </a:pPr>
            <a:endParaRPr lang="uk-UA" sz="40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496570" marR="360680" indent="-287020">
              <a:lnSpc>
                <a:spcPts val="5280"/>
              </a:lnSpc>
              <a:spcBef>
                <a:spcPts val="95"/>
              </a:spcBef>
              <a:buSzPct val="97727"/>
              <a:buFont typeface="Wingdings"/>
              <a:buChar char=""/>
              <a:tabLst>
                <a:tab pos="651510" algn="l"/>
                <a:tab pos="2183765" algn="l"/>
                <a:tab pos="3724910" algn="l"/>
                <a:tab pos="4892675" algn="l"/>
                <a:tab pos="6020435" algn="l"/>
                <a:tab pos="8806180" algn="l"/>
              </a:tabLst>
            </a:pPr>
            <a:r>
              <a:rPr lang="uk-UA" sz="4400" dirty="0">
                <a:solidFill>
                  <a:prstClr val="black"/>
                </a:solidFill>
                <a:latin typeface="Microsoft Sans Serif"/>
                <a:cs typeface="Microsoft Sans Serif"/>
              </a:rPr>
              <a:t>Один	день,	180	хв.,	результати	тестування  будуть відомі відразу після його закінчення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6599" y="5482766"/>
            <a:ext cx="3867422" cy="3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499368" y="482154"/>
            <a:ext cx="4211150" cy="790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499368" y="658367"/>
            <a:ext cx="42111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КОНКУРСНИЙ БАЛ</a:t>
            </a: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1097991" y="3032251"/>
            <a:ext cx="142109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b="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КБ</a:t>
            </a:r>
            <a:r>
              <a:rPr sz="36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= (</a:t>
            </a:r>
          </a:p>
        </p:txBody>
      </p:sp>
      <p:sp>
        <p:nvSpPr>
          <p:cNvPr id="7" name="object 13"/>
          <p:cNvSpPr txBox="1"/>
          <p:nvPr/>
        </p:nvSpPr>
        <p:spPr>
          <a:xfrm>
            <a:off x="2651685" y="2880493"/>
            <a:ext cx="507589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К1×П1+К2×П2+К3×П3</a:t>
            </a:r>
            <a:endParaRPr sz="36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14"/>
          <p:cNvSpPr txBox="1"/>
          <p:nvPr/>
        </p:nvSpPr>
        <p:spPr>
          <a:xfrm>
            <a:off x="3604943" y="3446674"/>
            <a:ext cx="22225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dirty="0">
                <a:solidFill>
                  <a:prstClr val="black"/>
                </a:solidFill>
                <a:latin typeface="Microsoft Sans Serif"/>
                <a:cs typeface="Microsoft Sans Serif"/>
              </a:rPr>
              <a:t>К1+К2+К3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495389" y="2992175"/>
            <a:ext cx="690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+ОУ)</a:t>
            </a:r>
            <a:r>
              <a:rPr lang="uk-UA" sz="3600" dirty="0" err="1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хГКхРК</a:t>
            </a:r>
            <a:endParaRPr lang="uk-UA" sz="3600" b="1" dirty="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991" y="4474566"/>
            <a:ext cx="54496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/>
              <a:t>К1, К2, К3 </a:t>
            </a:r>
            <a:r>
              <a:rPr lang="uk-UA" sz="3200" dirty="0"/>
              <a:t>– вагові коефіцієнти</a:t>
            </a:r>
          </a:p>
          <a:p>
            <a:r>
              <a:rPr lang="uk-UA" sz="3200" b="1" dirty="0"/>
              <a:t>П1, П2, П3 </a:t>
            </a:r>
            <a:r>
              <a:rPr lang="uk-UA" sz="3200" dirty="0"/>
              <a:t>– оцінки НМТ/ЗНО</a:t>
            </a:r>
          </a:p>
          <a:p>
            <a:r>
              <a:rPr lang="uk-UA" sz="3200" b="1" dirty="0"/>
              <a:t>ОУ</a:t>
            </a:r>
            <a:r>
              <a:rPr lang="uk-UA" sz="3200" dirty="0"/>
              <a:t> – бал за особливі успіхи</a:t>
            </a:r>
          </a:p>
          <a:p>
            <a:r>
              <a:rPr lang="uk-UA" sz="3200" b="1" dirty="0"/>
              <a:t>ГК</a:t>
            </a:r>
            <a:r>
              <a:rPr lang="uk-UA" sz="3200" dirty="0"/>
              <a:t>- галузевий коефіцієнт</a:t>
            </a:r>
          </a:p>
          <a:p>
            <a:r>
              <a:rPr lang="uk-UA" sz="3200" b="1" dirty="0"/>
              <a:t>РК</a:t>
            </a:r>
            <a:r>
              <a:rPr lang="uk-UA" sz="3200" dirty="0"/>
              <a:t> – регіональний коефіцієнт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47" y="8278558"/>
            <a:ext cx="15351058" cy="7437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4192" y="7966538"/>
            <a:ext cx="13724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chemeClr val="accent5">
                    <a:lumMod val="75000"/>
                  </a:schemeClr>
                </a:solidFill>
              </a:rPr>
              <a:t>Для вступників на основі НРК5, які подають сертифікати ЗНО 2020, 2021 років</a:t>
            </a:r>
          </a:p>
          <a:p>
            <a:r>
              <a:rPr lang="uk-UA" sz="3200" dirty="0">
                <a:solidFill>
                  <a:schemeClr val="accent5">
                    <a:lumMod val="75000"/>
                  </a:schemeClr>
                </a:solidFill>
              </a:rPr>
              <a:t> можуть використовуватися оцінки з двох дисциплін</a:t>
            </a:r>
          </a:p>
        </p:txBody>
      </p:sp>
    </p:spTree>
    <p:extLst>
      <p:ext uri="{BB962C8B-B14F-4D97-AF65-F5344CB8AC3E}">
        <p14:creationId xmlns:p14="http://schemas.microsoft.com/office/powerpoint/2010/main" val="71635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90626" y="923925"/>
            <a:ext cx="14934746" cy="790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51589" y="1934532"/>
            <a:ext cx="17186937" cy="632097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685925" y="1095375"/>
            <a:ext cx="141446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uk-UA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ВСТУП ДО МАГІСТРАТУРИ НА ОСНОВІ БАКАЛАВРА </a:t>
            </a: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(НРК6) ‍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876300" y="4816702"/>
            <a:ext cx="16192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7" name="Text 3"/>
          <p:cNvSpPr/>
          <p:nvPr/>
        </p:nvSpPr>
        <p:spPr>
          <a:xfrm>
            <a:off x="7827890" y="4304752"/>
            <a:ext cx="2886625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ЄВІ (ТЗНК – 0,2; ІМ – 0,2)
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Фаховий іспит в університеті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(0,6) 
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230721" y="6773675"/>
            <a:ext cx="3255734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ЄВІ (ТЗНК –0,2; </a:t>
            </a:r>
            <a:endParaRPr lang="uk-UA" sz="2800" dirty="0">
              <a:solidFill>
                <a:srgbClr val="000000"/>
              </a:solidFill>
              <a:latin typeface="Arial" panose="020B0604020202020204" pitchFamily="34" charset="0"/>
              <a:ea typeface="Montserrat Medium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58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ІМ –0,2) 
Фаховий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іспит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 університеті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(0,6)</a:t>
            </a:r>
          </a:p>
        </p:txBody>
      </p:sp>
      <p:sp>
        <p:nvSpPr>
          <p:cNvPr id="10" name="Text 6"/>
          <p:cNvSpPr/>
          <p:nvPr/>
        </p:nvSpPr>
        <p:spPr>
          <a:xfrm>
            <a:off x="12083303" y="7035120"/>
            <a:ext cx="4638675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ЄВІ (ТЗНК – 0,2; ІМ – 0,2) ЄФВВ (0,6)</a:t>
            </a:r>
          </a:p>
        </p:txBody>
      </p:sp>
      <p:sp>
        <p:nvSpPr>
          <p:cNvPr id="11" name="Text 7"/>
          <p:cNvSpPr/>
          <p:nvPr/>
        </p:nvSpPr>
        <p:spPr>
          <a:xfrm>
            <a:off x="7695090" y="1934532"/>
            <a:ext cx="3019425" cy="19176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2"/>
              </a:lnSpc>
              <a:buNone/>
            </a:pPr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Спеціальності: Соціальна робота, Управління соціальними закладами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2382498" y="2293483"/>
            <a:ext cx="382905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952"/>
              </a:lnSpc>
              <a:buNone/>
            </a:pPr>
            <a:r>
              <a:rPr lang="uk-UA" sz="30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Спеціальність: Психологія</a:t>
            </a:r>
            <a:endParaRPr lang="uk-U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2083303" y="4678589"/>
            <a:ext cx="5819775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8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ЄВІ (ТЗНК – 0,2; ІМ – 0,2) 
ЄФВВ (0,6)</a:t>
            </a:r>
          </a:p>
        </p:txBody>
      </p:sp>
      <p:sp>
        <p:nvSpPr>
          <p:cNvPr id="14" name="Text 10"/>
          <p:cNvSpPr/>
          <p:nvPr/>
        </p:nvSpPr>
        <p:spPr>
          <a:xfrm>
            <a:off x="875179" y="7212666"/>
            <a:ext cx="18669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2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Контракт</a:t>
            </a:r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29528" y="8922630"/>
            <a:ext cx="15792450" cy="742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85689" y="8708102"/>
            <a:ext cx="162173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конкурсного відбору при здобутті ступеня магістра на основі НРК7, на місця виключно за кошти фізичних та/або юридичних осіб можуть використовуватись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результати співбесіди з іноземної мови (замість ЄВІ) та фахового іспиту (замість ЄФВВ для спеціальності 053). </a:t>
            </a:r>
          </a:p>
          <a:p>
            <a:endParaRPr lang="uk-UA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90625" y="923925"/>
            <a:ext cx="7572375" cy="790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4272" y="1981200"/>
            <a:ext cx="16830675" cy="73437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552575" y="1095375"/>
            <a:ext cx="68484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КАЛЕНДАР ЄВІ, ЄФВВ 2023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1190625" y="4632928"/>
            <a:ext cx="8460242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43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Подання заявок для участі у відповідній сесії тестування, у разі пропуску попередньої сесії</a:t>
            </a:r>
          </a:p>
        </p:txBody>
      </p:sp>
      <p:sp>
        <p:nvSpPr>
          <p:cNvPr id="6" name="Text 2"/>
          <p:cNvSpPr/>
          <p:nvPr/>
        </p:nvSpPr>
        <p:spPr>
          <a:xfrm>
            <a:off x="1190625" y="3797335"/>
            <a:ext cx="4948918" cy="387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Реєстрація в </a:t>
            </a:r>
            <a:r>
              <a:rPr lang="uk-UA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університеті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0344150" y="3839967"/>
            <a:ext cx="23145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68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08.05 — 31.05</a:t>
            </a:r>
            <a:endParaRPr lang="en-US" sz="2685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0753725" y="5971581"/>
            <a:ext cx="14097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 16.06</a:t>
            </a:r>
          </a:p>
        </p:txBody>
      </p:sp>
      <p:sp>
        <p:nvSpPr>
          <p:cNvPr id="9" name="Text 5"/>
          <p:cNvSpPr/>
          <p:nvPr/>
        </p:nvSpPr>
        <p:spPr>
          <a:xfrm>
            <a:off x="13563600" y="5971581"/>
            <a:ext cx="1712436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43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 31.07</a:t>
            </a:r>
          </a:p>
        </p:txBody>
      </p:sp>
      <p:sp>
        <p:nvSpPr>
          <p:cNvPr id="10" name="Text 6"/>
          <p:cNvSpPr/>
          <p:nvPr/>
        </p:nvSpPr>
        <p:spPr>
          <a:xfrm>
            <a:off x="13515975" y="7830349"/>
            <a:ext cx="142875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43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 18.08</a:t>
            </a:r>
          </a:p>
        </p:txBody>
      </p:sp>
      <p:sp>
        <p:nvSpPr>
          <p:cNvPr id="11" name="Text 7"/>
          <p:cNvSpPr/>
          <p:nvPr/>
        </p:nvSpPr>
        <p:spPr>
          <a:xfrm>
            <a:off x="10344150" y="6969177"/>
            <a:ext cx="2530360" cy="3760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643"/>
              </a:lnSpc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26.06 — 18.07</a:t>
            </a:r>
          </a:p>
        </p:txBody>
      </p:sp>
      <p:sp>
        <p:nvSpPr>
          <p:cNvPr id="12" name="Text 8"/>
          <p:cNvSpPr/>
          <p:nvPr/>
        </p:nvSpPr>
        <p:spPr>
          <a:xfrm>
            <a:off x="13115925" y="7011809"/>
            <a:ext cx="24098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43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04.08 — 14.08</a:t>
            </a:r>
          </a:p>
        </p:txBody>
      </p:sp>
      <p:sp>
        <p:nvSpPr>
          <p:cNvPr id="13" name="Text 9"/>
          <p:cNvSpPr/>
          <p:nvPr/>
        </p:nvSpPr>
        <p:spPr>
          <a:xfrm>
            <a:off x="10725150" y="7830349"/>
            <a:ext cx="1485900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643"/>
              </a:lnSpc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 24.07</a:t>
            </a:r>
          </a:p>
        </p:txBody>
      </p:sp>
      <p:sp>
        <p:nvSpPr>
          <p:cNvPr id="14" name="Text 10"/>
          <p:cNvSpPr/>
          <p:nvPr/>
        </p:nvSpPr>
        <p:spPr>
          <a:xfrm>
            <a:off x="13115925" y="3839967"/>
            <a:ext cx="223837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68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12.07 — 14.07</a:t>
            </a:r>
            <a:endParaRPr lang="en-US" sz="2685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0437586" y="4496505"/>
            <a:ext cx="2568460" cy="904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3"/>
              </a:lnSpc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протягом трьох робочих днів з дня проведення основної сесії, у якій учасник мав брати участь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3287375" y="2381944"/>
            <a:ext cx="1988661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643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Додаткова сесія</a:t>
            </a:r>
          </a:p>
        </p:txBody>
      </p:sp>
      <p:sp>
        <p:nvSpPr>
          <p:cNvPr id="17" name="Text 13"/>
          <p:cNvSpPr/>
          <p:nvPr/>
        </p:nvSpPr>
        <p:spPr>
          <a:xfrm>
            <a:off x="10458450" y="2398996"/>
            <a:ext cx="209950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43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Основна сесія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190625" y="7745084"/>
            <a:ext cx="8460242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Оголошення результатів тестування (за окремим графіком) до 24.07 до 18.08</a:t>
            </a:r>
          </a:p>
        </p:txBody>
      </p:sp>
      <p:sp>
        <p:nvSpPr>
          <p:cNvPr id="19" name="Text 15"/>
          <p:cNvSpPr/>
          <p:nvPr/>
        </p:nvSpPr>
        <p:spPr>
          <a:xfrm>
            <a:off x="1190624" y="6990265"/>
            <a:ext cx="8705851" cy="278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43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Проведення тестування (за окремим графіком)</a:t>
            </a:r>
          </a:p>
        </p:txBody>
      </p:sp>
      <p:sp>
        <p:nvSpPr>
          <p:cNvPr id="20" name="Text 16"/>
          <p:cNvSpPr/>
          <p:nvPr/>
        </p:nvSpPr>
        <p:spPr>
          <a:xfrm>
            <a:off x="1190625" y="5809579"/>
            <a:ext cx="8460242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643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Повідомлення учасників про час і місце складання тестів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190626" y="923925"/>
            <a:ext cx="11978660" cy="7905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724150" y="2038350"/>
            <a:ext cx="19050" cy="60674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076700" y="2038350"/>
            <a:ext cx="19050" cy="60674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429250" y="2038350"/>
            <a:ext cx="19050" cy="60674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791325" y="2038350"/>
            <a:ext cx="19050" cy="60674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715375" y="2038350"/>
            <a:ext cx="19050" cy="60674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62025" y="3428999"/>
            <a:ext cx="16354425" cy="19051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962025" y="4981574"/>
            <a:ext cx="16354425" cy="19051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62025" y="6534149"/>
            <a:ext cx="16354425" cy="1905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962025" y="8086724"/>
            <a:ext cx="16354425" cy="19051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81075" y="8886824"/>
            <a:ext cx="16411575" cy="109537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1514475" y="1095375"/>
            <a:ext cx="114204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473"/>
              </a:lnSpc>
              <a:buNone/>
            </a:pPr>
            <a:r>
              <a:rPr lang="en-US" sz="3200" b="1" dirty="0">
                <a:solidFill>
                  <a:srgbClr val="436236"/>
                </a:solidFill>
                <a:latin typeface="Arial" panose="020B0604020202020204" pitchFamily="34" charset="0"/>
                <a:ea typeface="Montserrat Bold" pitchFamily="34" charset="-122"/>
                <a:cs typeface="Arial" panose="020B0604020202020204" pitchFamily="34" charset="0"/>
              </a:rPr>
              <a:t>ВСТУП 2023: РОЗКЛАД НА ОСНОВІ НРК6, НРК7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"/>
          <p:cNvSpPr/>
          <p:nvPr/>
        </p:nvSpPr>
        <p:spPr>
          <a:xfrm>
            <a:off x="1009650" y="3771900"/>
            <a:ext cx="14287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Денна форма, сертифікати ЄВІ+ЄФВВ</a:t>
            </a:r>
          </a:p>
        </p:txBody>
      </p:sp>
      <p:sp>
        <p:nvSpPr>
          <p:cNvPr id="16" name="Text 2"/>
          <p:cNvSpPr/>
          <p:nvPr/>
        </p:nvSpPr>
        <p:spPr>
          <a:xfrm>
            <a:off x="2933700" y="4086224"/>
            <a:ext cx="1113452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травень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3"/>
          <p:cNvSpPr/>
          <p:nvPr/>
        </p:nvSpPr>
        <p:spPr>
          <a:xfrm>
            <a:off x="4430799" y="4079193"/>
            <a:ext cx="9144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від 1 липня</a:t>
            </a:r>
          </a:p>
        </p:txBody>
      </p:sp>
      <p:sp>
        <p:nvSpPr>
          <p:cNvPr id="18" name="Text 4"/>
          <p:cNvSpPr/>
          <p:nvPr/>
        </p:nvSpPr>
        <p:spPr>
          <a:xfrm>
            <a:off x="2992228" y="5434691"/>
            <a:ext cx="9144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від 1 липня</a:t>
            </a:r>
          </a:p>
        </p:txBody>
      </p:sp>
      <p:sp>
        <p:nvSpPr>
          <p:cNvPr id="19" name="Text 5"/>
          <p:cNvSpPr/>
          <p:nvPr/>
        </p:nvSpPr>
        <p:spPr>
          <a:xfrm>
            <a:off x="5695950" y="4095750"/>
            <a:ext cx="8382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липень</a:t>
            </a:r>
          </a:p>
        </p:txBody>
      </p:sp>
      <p:sp>
        <p:nvSpPr>
          <p:cNvPr id="20" name="Text 6"/>
          <p:cNvSpPr/>
          <p:nvPr/>
        </p:nvSpPr>
        <p:spPr>
          <a:xfrm>
            <a:off x="5638800" y="5648325"/>
            <a:ext cx="8382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липень</a:t>
            </a:r>
          </a:p>
        </p:txBody>
      </p:sp>
      <p:sp>
        <p:nvSpPr>
          <p:cNvPr id="21" name="Text 7"/>
          <p:cNvSpPr/>
          <p:nvPr/>
        </p:nvSpPr>
        <p:spPr>
          <a:xfrm>
            <a:off x="5686425" y="7229475"/>
            <a:ext cx="8382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липень</a:t>
            </a:r>
          </a:p>
        </p:txBody>
      </p:sp>
      <p:sp>
        <p:nvSpPr>
          <p:cNvPr id="22" name="Text 8"/>
          <p:cNvSpPr/>
          <p:nvPr/>
        </p:nvSpPr>
        <p:spPr>
          <a:xfrm>
            <a:off x="7128086" y="5396253"/>
            <a:ext cx="1211941" cy="752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від 17 липня до 28 липня (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включно</a:t>
            </a:r>
            <a:r>
              <a:rPr lang="en-US" sz="1650" dirty="0">
                <a:solidFill>
                  <a:schemeClr val="accent1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)</a:t>
            </a:r>
            <a:endParaRPr lang="en-US" sz="1650" dirty="0">
              <a:solidFill>
                <a:schemeClr val="accent1"/>
              </a:solidFill>
            </a:endParaRPr>
          </a:p>
        </p:txBody>
      </p:sp>
      <p:sp>
        <p:nvSpPr>
          <p:cNvPr id="23" name="Text 9"/>
          <p:cNvSpPr/>
          <p:nvPr/>
        </p:nvSpPr>
        <p:spPr>
          <a:xfrm>
            <a:off x="6896100" y="6810375"/>
            <a:ext cx="16097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додатково -від 31 липня до 18:00 14 серпня</a:t>
            </a:r>
          </a:p>
        </p:txBody>
      </p:sp>
      <p:sp>
        <p:nvSpPr>
          <p:cNvPr id="24" name="Text 10"/>
          <p:cNvSpPr/>
          <p:nvPr/>
        </p:nvSpPr>
        <p:spPr>
          <a:xfrm>
            <a:off x="8886825" y="3771900"/>
            <a:ext cx="11430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від 31 липня до 18:00 21 серпня</a:t>
            </a:r>
          </a:p>
        </p:txBody>
      </p:sp>
      <p:sp>
        <p:nvSpPr>
          <p:cNvPr id="25" name="Text 11"/>
          <p:cNvSpPr/>
          <p:nvPr/>
        </p:nvSpPr>
        <p:spPr>
          <a:xfrm>
            <a:off x="8877300" y="5334000"/>
            <a:ext cx="11430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від 31 липня до 18:00 21 серпня</a:t>
            </a:r>
          </a:p>
        </p:txBody>
      </p:sp>
      <p:sp>
        <p:nvSpPr>
          <p:cNvPr id="26" name="Text 12"/>
          <p:cNvSpPr/>
          <p:nvPr/>
        </p:nvSpPr>
        <p:spPr>
          <a:xfrm>
            <a:off x="8877300" y="6915150"/>
            <a:ext cx="11430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від 31 липня до 18:00 21 серпня</a:t>
            </a:r>
          </a:p>
        </p:txBody>
      </p:sp>
      <p:sp>
        <p:nvSpPr>
          <p:cNvPr id="27" name="Text 13"/>
          <p:cNvSpPr/>
          <p:nvPr/>
        </p:nvSpPr>
        <p:spPr>
          <a:xfrm>
            <a:off x="10546045" y="3756703"/>
            <a:ext cx="9334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раніше 26 серпня</a:t>
            </a:r>
          </a:p>
        </p:txBody>
      </p:sp>
      <p:sp>
        <p:nvSpPr>
          <p:cNvPr id="28" name="Text 14"/>
          <p:cNvSpPr/>
          <p:nvPr/>
        </p:nvSpPr>
        <p:spPr>
          <a:xfrm>
            <a:off x="10591800" y="5334000"/>
            <a:ext cx="9334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раніше 26 серпня</a:t>
            </a:r>
          </a:p>
        </p:txBody>
      </p:sp>
      <p:sp>
        <p:nvSpPr>
          <p:cNvPr id="29" name="Text 15"/>
          <p:cNvSpPr/>
          <p:nvPr/>
        </p:nvSpPr>
        <p:spPr>
          <a:xfrm>
            <a:off x="10353882" y="6953250"/>
            <a:ext cx="1247567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раніше 30 серпня</a:t>
            </a:r>
          </a:p>
        </p:txBody>
      </p:sp>
      <p:sp>
        <p:nvSpPr>
          <p:cNvPr id="30" name="Text 16"/>
          <p:cNvSpPr/>
          <p:nvPr/>
        </p:nvSpPr>
        <p:spPr>
          <a:xfrm>
            <a:off x="11953875" y="3876675"/>
            <a:ext cx="1104082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пізніше 18:00 29 серпня</a:t>
            </a:r>
          </a:p>
        </p:txBody>
      </p:sp>
      <p:sp>
        <p:nvSpPr>
          <p:cNvPr id="31" name="Text 17"/>
          <p:cNvSpPr/>
          <p:nvPr/>
        </p:nvSpPr>
        <p:spPr>
          <a:xfrm>
            <a:off x="11934825" y="5438775"/>
            <a:ext cx="16383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пізніше 18:00 29 серпня</a:t>
            </a:r>
          </a:p>
        </p:txBody>
      </p:sp>
      <p:sp>
        <p:nvSpPr>
          <p:cNvPr id="32" name="Text 18"/>
          <p:cNvSpPr/>
          <p:nvPr/>
        </p:nvSpPr>
        <p:spPr>
          <a:xfrm>
            <a:off x="13344525" y="4086225"/>
            <a:ext cx="10858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31 серпня</a:t>
            </a:r>
          </a:p>
        </p:txBody>
      </p:sp>
      <p:sp>
        <p:nvSpPr>
          <p:cNvPr id="33" name="Text 19"/>
          <p:cNvSpPr/>
          <p:nvPr/>
        </p:nvSpPr>
        <p:spPr>
          <a:xfrm>
            <a:off x="14725650" y="3876675"/>
            <a:ext cx="11620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пізніше 8 вересня</a:t>
            </a:r>
          </a:p>
        </p:txBody>
      </p:sp>
      <p:sp>
        <p:nvSpPr>
          <p:cNvPr id="34" name="Text 20"/>
          <p:cNvSpPr/>
          <p:nvPr/>
        </p:nvSpPr>
        <p:spPr>
          <a:xfrm>
            <a:off x="14697075" y="5438775"/>
            <a:ext cx="11620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пізніше 8 вересня</a:t>
            </a:r>
          </a:p>
        </p:txBody>
      </p:sp>
      <p:sp>
        <p:nvSpPr>
          <p:cNvPr id="35" name="Text 21"/>
          <p:cNvSpPr/>
          <p:nvPr/>
        </p:nvSpPr>
        <p:spPr>
          <a:xfrm>
            <a:off x="13358812" y="5610225"/>
            <a:ext cx="10858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31 серпня</a:t>
            </a:r>
          </a:p>
        </p:txBody>
      </p:sp>
      <p:sp>
        <p:nvSpPr>
          <p:cNvPr id="36" name="Text 22"/>
          <p:cNvSpPr/>
          <p:nvPr/>
        </p:nvSpPr>
        <p:spPr>
          <a:xfrm>
            <a:off x="16019683" y="7058024"/>
            <a:ext cx="14097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пізніше 30 вересня</a:t>
            </a:r>
          </a:p>
        </p:txBody>
      </p:sp>
      <p:sp>
        <p:nvSpPr>
          <p:cNvPr id="37" name="Text 23"/>
          <p:cNvSpPr/>
          <p:nvPr/>
        </p:nvSpPr>
        <p:spPr>
          <a:xfrm>
            <a:off x="16059150" y="3981450"/>
            <a:ext cx="14097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не пізніше 30 вересня</a:t>
            </a:r>
          </a:p>
        </p:txBody>
      </p:sp>
      <p:sp>
        <p:nvSpPr>
          <p:cNvPr id="38" name="Text 24"/>
          <p:cNvSpPr/>
          <p:nvPr/>
        </p:nvSpPr>
        <p:spPr>
          <a:xfrm>
            <a:off x="1009650" y="5124450"/>
            <a:ext cx="142875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Денна форма, співбесіди, фахові іспити (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бюджет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9" name="Text 25"/>
          <p:cNvSpPr/>
          <p:nvPr/>
        </p:nvSpPr>
        <p:spPr>
          <a:xfrm>
            <a:off x="981075" y="6819900"/>
            <a:ext cx="142875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Денна форма, фахові іспити 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(контракт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" name="Text 26"/>
          <p:cNvSpPr/>
          <p:nvPr/>
        </p:nvSpPr>
        <p:spPr>
          <a:xfrm>
            <a:off x="2781300" y="2114549"/>
            <a:ext cx="1257300" cy="1066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Реєстрація в </a:t>
            </a:r>
            <a:r>
              <a:rPr lang="uk-UA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університеті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 для складання ЄВІ, ЄФВВ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27"/>
          <p:cNvSpPr/>
          <p:nvPr/>
        </p:nvSpPr>
        <p:spPr>
          <a:xfrm>
            <a:off x="4104302" y="2343150"/>
            <a:ext cx="1357468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Реєстрація електронних кабінетів</a:t>
            </a:r>
          </a:p>
        </p:txBody>
      </p:sp>
      <p:sp>
        <p:nvSpPr>
          <p:cNvPr id="42" name="Text 28"/>
          <p:cNvSpPr/>
          <p:nvPr/>
        </p:nvSpPr>
        <p:spPr>
          <a:xfrm>
            <a:off x="5486400" y="2124075"/>
            <a:ext cx="1257300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Реєстрація заяв на участь у вступних випробуваннях</a:t>
            </a:r>
          </a:p>
        </p:txBody>
      </p:sp>
      <p:sp>
        <p:nvSpPr>
          <p:cNvPr id="43" name="Text 29"/>
          <p:cNvSpPr/>
          <p:nvPr/>
        </p:nvSpPr>
        <p:spPr>
          <a:xfrm>
            <a:off x="8854378" y="2306863"/>
            <a:ext cx="1381125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Реєстрація заяв на участь у конкурсному відборі</a:t>
            </a:r>
          </a:p>
        </p:txBody>
      </p:sp>
      <p:sp>
        <p:nvSpPr>
          <p:cNvPr id="44" name="Text 30"/>
          <p:cNvSpPr/>
          <p:nvPr/>
        </p:nvSpPr>
        <p:spPr>
          <a:xfrm>
            <a:off x="10429875" y="2333625"/>
            <a:ext cx="13811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Оприлюднення рейтингового списку</a:t>
            </a:r>
          </a:p>
        </p:txBody>
      </p:sp>
      <p:sp>
        <p:nvSpPr>
          <p:cNvPr id="45" name="Text 31"/>
          <p:cNvSpPr/>
          <p:nvPr/>
        </p:nvSpPr>
        <p:spPr>
          <a:xfrm>
            <a:off x="11877675" y="2238375"/>
            <a:ext cx="1381125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Виконання вимог зарахування на бюджет</a:t>
            </a:r>
          </a:p>
        </p:txBody>
      </p:sp>
      <p:sp>
        <p:nvSpPr>
          <p:cNvPr id="46" name="Text 32"/>
          <p:cNvSpPr/>
          <p:nvPr/>
        </p:nvSpPr>
        <p:spPr>
          <a:xfrm>
            <a:off x="13211175" y="2447925"/>
            <a:ext cx="138112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Зарахування на бюджет</a:t>
            </a:r>
          </a:p>
        </p:txBody>
      </p:sp>
      <p:sp>
        <p:nvSpPr>
          <p:cNvPr id="47" name="Text 33"/>
          <p:cNvSpPr/>
          <p:nvPr/>
        </p:nvSpPr>
        <p:spPr>
          <a:xfrm>
            <a:off x="14573250" y="2228850"/>
            <a:ext cx="1381125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24"/>
              </a:lnSpc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Переведення на вакантні бюджетні місця</a:t>
            </a:r>
          </a:p>
        </p:txBody>
      </p:sp>
      <p:sp>
        <p:nvSpPr>
          <p:cNvPr id="48" name="Text 34"/>
          <p:cNvSpPr/>
          <p:nvPr/>
        </p:nvSpPr>
        <p:spPr>
          <a:xfrm>
            <a:off x="15992475" y="2419350"/>
            <a:ext cx="138112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Зарахування на контракт</a:t>
            </a:r>
          </a:p>
        </p:txBody>
      </p:sp>
      <p:sp>
        <p:nvSpPr>
          <p:cNvPr id="49" name="Text 35"/>
          <p:cNvSpPr/>
          <p:nvPr/>
        </p:nvSpPr>
        <p:spPr>
          <a:xfrm>
            <a:off x="7041122" y="2584448"/>
            <a:ext cx="16573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24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Montserrat Medium" pitchFamily="34" charset="-122"/>
                <a:cs typeface="Arial" panose="020B0604020202020204" pitchFamily="34" charset="0"/>
              </a:rPr>
              <a:t>Вступні випробування</a:t>
            </a:r>
          </a:p>
        </p:txBody>
      </p:sp>
      <p:sp>
        <p:nvSpPr>
          <p:cNvPr id="50" name="Text 36"/>
          <p:cNvSpPr/>
          <p:nvPr/>
        </p:nvSpPr>
        <p:spPr>
          <a:xfrm>
            <a:off x="1276350" y="8362950"/>
            <a:ext cx="160972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61"/>
              </a:lnSpc>
              <a:buNone/>
            </a:pPr>
            <a:endParaRPr lang="en-US" sz="1789" dirty="0"/>
          </a:p>
        </p:txBody>
      </p:sp>
      <p:pic>
        <p:nvPicPr>
          <p:cNvPr id="52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0264078" y="2019299"/>
            <a:ext cx="19050" cy="6067425"/>
          </a:xfrm>
          <a:prstGeom prst="rect">
            <a:avLst/>
          </a:prstGeom>
        </p:spPr>
      </p:pic>
      <p:pic>
        <p:nvPicPr>
          <p:cNvPr id="53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1768137" y="2019298"/>
            <a:ext cx="19050" cy="6067425"/>
          </a:xfrm>
          <a:prstGeom prst="rect">
            <a:avLst/>
          </a:prstGeom>
        </p:spPr>
      </p:pic>
      <p:pic>
        <p:nvPicPr>
          <p:cNvPr id="54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3169285" y="2038752"/>
            <a:ext cx="19050" cy="6067425"/>
          </a:xfrm>
          <a:prstGeom prst="rect">
            <a:avLst/>
          </a:prstGeom>
        </p:spPr>
      </p:pic>
      <p:pic>
        <p:nvPicPr>
          <p:cNvPr id="55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543086" y="2020868"/>
            <a:ext cx="19050" cy="6067425"/>
          </a:xfrm>
          <a:prstGeom prst="rect">
            <a:avLst/>
          </a:prstGeom>
        </p:spPr>
      </p:pic>
      <p:pic>
        <p:nvPicPr>
          <p:cNvPr id="56" name="Image 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5929879" y="2020868"/>
            <a:ext cx="19050" cy="60674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404312" y="8820149"/>
            <a:ext cx="12190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Фахові іспити (співбесіди) в університеті можуть проводитись очно або дистанційно</a:t>
            </a:r>
          </a:p>
          <a:p>
            <a:endParaRPr lang="uk-UA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університеті працює Консультаційний центр, в якому Вам допоможуть на будь-якому з етапів вступної кампанії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996</Words>
  <Application>Microsoft Office PowerPoint</Application>
  <PresentationFormat>Произвольный</PresentationFormat>
  <Paragraphs>203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Victor</cp:lastModifiedBy>
  <cp:revision>71</cp:revision>
  <dcterms:created xsi:type="dcterms:W3CDTF">2023-03-29T10:10:41Z</dcterms:created>
  <dcterms:modified xsi:type="dcterms:W3CDTF">2023-05-11T10:22:49Z</dcterms:modified>
</cp:coreProperties>
</file>