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9"/>
  </p:notesMasterIdLst>
  <p:sldIdLst>
    <p:sldId id="256" r:id="rId2"/>
    <p:sldId id="265" r:id="rId3"/>
    <p:sldId id="266" r:id="rId4"/>
    <p:sldId id="267" r:id="rId5"/>
    <p:sldId id="268" r:id="rId6"/>
    <p:sldId id="270" r:id="rId7"/>
    <p:sldId id="271" r:id="rId8"/>
    <p:sldId id="272" r:id="rId9"/>
    <p:sldId id="291" r:id="rId10"/>
    <p:sldId id="273" r:id="rId11"/>
    <p:sldId id="274" r:id="rId12"/>
    <p:sldId id="275" r:id="rId13"/>
    <p:sldId id="276" r:id="rId14"/>
    <p:sldId id="277" r:id="rId15"/>
    <p:sldId id="278" r:id="rId16"/>
    <p:sldId id="292" r:id="rId17"/>
    <p:sldId id="290"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08E435-9E95-4FE0-9D92-DE7AAAC1DCAE}" type="datetimeFigureOut">
              <a:rPr lang="uk-UA" smtClean="0"/>
              <a:t>01.03.2023</a:t>
            </a:fld>
            <a:endParaRPr lang="uk-UA"/>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B3541D0-A29B-43D1-8A7F-8EEC02EFC034}" type="slidenum">
              <a:rPr lang="uk-UA" smtClean="0"/>
              <a:t>‹№›</a:t>
            </a:fld>
            <a:endParaRPr lang="uk-UA"/>
          </a:p>
        </p:txBody>
      </p:sp>
    </p:spTree>
    <p:extLst>
      <p:ext uri="{BB962C8B-B14F-4D97-AF65-F5344CB8AC3E}">
        <p14:creationId xmlns:p14="http://schemas.microsoft.com/office/powerpoint/2010/main" val="31197649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B78606EE-6759-434C-B328-589D0F299F44}" type="datetime1">
              <a:rPr lang="en-US" smtClean="0"/>
              <a:t>3/1/2023</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rIns="45720"/>
          <a:lstStyle/>
          <a:p>
            <a:fld id="{6D22F896-40B5-4ADD-8801-0D06FADFA095}" type="slidenum">
              <a:rPr lang="en-US" dirty="0"/>
              <a:t>‹№›</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5FE58561-2DE7-4C98-B611-69C7E5296AA5}" type="datetime1">
              <a:rPr lang="en-US" smtClean="0"/>
              <a:t>3/1/2023</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2D6211DC-C3A9-4AC2-ADF3-AD49994C78A8}" type="datetime1">
              <a:rPr lang="en-US" smtClean="0"/>
              <a:t>3/1/2023</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nchor="ct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6DDA4CD2-B8CF-4112-9913-DEBD2B02C069}" type="datetime1">
              <a:rPr lang="en-US" smtClean="0"/>
              <a:t>3/1/2023</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44AF32EF-9E9A-4D4F-92FF-61545184FC0E}" type="datetime1">
              <a:rPr lang="en-US" smtClean="0"/>
              <a:t>3/1/2023</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894342C6-1C53-4EB0-98FB-C6F124927A99}" type="datetime1">
              <a:rPr lang="en-US" smtClean="0"/>
              <a:t>3/1/2023</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2609285" y="2851331"/>
            <a:ext cx="3893623" cy="3071434"/>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6666635" y="2851331"/>
            <a:ext cx="3899798" cy="3071434"/>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1F6F8029-939E-4AB8-9A54-0FD6859607A3}" type="datetime1">
              <a:rPr lang="en-US" smtClean="0"/>
              <a:t>3/1/2023</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793212B9-D52E-4CDD-BFD0-450EF624DDFA}" type="datetime1">
              <a:rPr lang="en-US" smtClean="0"/>
              <a:t>3/1/2023</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6AB84663-4051-4273-A5F0-90249065560E}" type="datetime1">
              <a:rPr lang="en-US" smtClean="0"/>
              <a:t>3/1/2023</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97D903AE-2A0F-4546-9EFA-4C3773D5EC3A}" type="datetime1">
              <a:rPr lang="en-US" smtClean="0"/>
              <a:t>3/1/2023</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a:t>Клацніть піктограму, щоб додати зображення</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uk-UA"/>
              <a:t>Клацніть, щоб редагувати стиль зразка заголовка</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7D0FAC0-0590-4EFA-A13E-C7D949FBE7B0}" type="datetime1">
              <a:rPr lang="en-US" smtClean="0"/>
              <a:t>3/1/2023</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176CDC04-DB4A-432A-B25A-887BBECB9BB1}" type="datetime1">
              <a:rPr lang="en-US" smtClean="0"/>
              <a:t>3/1/2023</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r>
              <a:rPr lang="en-US" dirty="0"/>
              <a:t>
              </a:t>
            </a:r>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6D22F896-40B5-4ADD-8801-0D06FADFA095}" type="slidenum">
              <a:rPr lang="en-US" dirty="0"/>
              <a:pPr/>
              <a:t>‹№›</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CFCEC9C-E049-420F-A826-728C8B6AA571}"/>
              </a:ext>
            </a:extLst>
          </p:cNvPr>
          <p:cNvSpPr>
            <a:spLocks noGrp="1"/>
          </p:cNvSpPr>
          <p:nvPr>
            <p:ph type="ctrTitle"/>
          </p:nvPr>
        </p:nvSpPr>
        <p:spPr>
          <a:xfrm>
            <a:off x="2611808" y="1902202"/>
            <a:ext cx="5518066" cy="2268559"/>
          </a:xfrm>
        </p:spPr>
        <p:txBody>
          <a:bodyPr>
            <a:noAutofit/>
          </a:bodyPr>
          <a:lstStyle/>
          <a:p>
            <a:r>
              <a:rPr lang="uk-UA" sz="3200" dirty="0"/>
              <a:t>Зарубіжні практики інституційної акредитації як елемент національних систем забезпечення якості вищої освіти</a:t>
            </a:r>
          </a:p>
        </p:txBody>
      </p:sp>
      <p:sp>
        <p:nvSpPr>
          <p:cNvPr id="3" name="Підзаголовок 2">
            <a:extLst>
              <a:ext uri="{FF2B5EF4-FFF2-40B4-BE49-F238E27FC236}">
                <a16:creationId xmlns:a16="http://schemas.microsoft.com/office/drawing/2014/main" id="{1D85C5DA-D217-448D-9B80-33DB713220A1}"/>
              </a:ext>
            </a:extLst>
          </p:cNvPr>
          <p:cNvSpPr>
            <a:spLocks noGrp="1"/>
          </p:cNvSpPr>
          <p:nvPr>
            <p:ph type="subTitle" idx="1"/>
          </p:nvPr>
        </p:nvSpPr>
        <p:spPr>
          <a:xfrm>
            <a:off x="2692041" y="4735149"/>
            <a:ext cx="5357600" cy="1160213"/>
          </a:xfrm>
        </p:spPr>
        <p:txBody>
          <a:bodyPr/>
          <a:lstStyle/>
          <a:p>
            <a:r>
              <a:rPr lang="uk-UA" dirty="0"/>
              <a:t>Віталій ТЕРЕЩУК</a:t>
            </a:r>
          </a:p>
        </p:txBody>
      </p:sp>
    </p:spTree>
    <p:extLst>
      <p:ext uri="{BB962C8B-B14F-4D97-AF65-F5344CB8AC3E}">
        <p14:creationId xmlns:p14="http://schemas.microsoft.com/office/powerpoint/2010/main" val="3462143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94B0DF5-617E-4B93-A851-C20C66ED1B88}"/>
              </a:ext>
            </a:extLst>
          </p:cNvPr>
          <p:cNvSpPr>
            <a:spLocks noGrp="1"/>
          </p:cNvSpPr>
          <p:nvPr>
            <p:ph type="title"/>
          </p:nvPr>
        </p:nvSpPr>
        <p:spPr>
          <a:xfrm>
            <a:off x="3352800" y="274638"/>
            <a:ext cx="6858000" cy="1143000"/>
          </a:xfrm>
        </p:spPr>
        <p:txBody>
          <a:bodyPr>
            <a:normAutofit/>
          </a:bodyPr>
          <a:lstStyle/>
          <a:p>
            <a:r>
              <a:rPr lang="uk-UA" dirty="0">
                <a:solidFill>
                  <a:schemeClr val="tx2">
                    <a:lumMod val="75000"/>
                  </a:schemeClr>
                </a:solidFill>
                <a:effectLst>
                  <a:outerShdw blurRad="38100" dist="38100" dir="2700000" algn="tl">
                    <a:srgbClr val="000000">
                      <a:alpha val="43137"/>
                    </a:srgbClr>
                  </a:outerShdw>
                </a:effectLst>
              </a:rPr>
              <a:t>Інституційна акредитація</a:t>
            </a:r>
            <a:br>
              <a:rPr lang="uk-UA" dirty="0">
                <a:solidFill>
                  <a:schemeClr val="tx2">
                    <a:lumMod val="75000"/>
                  </a:schemeClr>
                </a:solidFill>
                <a:effectLst>
                  <a:outerShdw blurRad="38100" dist="38100" dir="2700000" algn="tl">
                    <a:srgbClr val="000000">
                      <a:alpha val="43137"/>
                    </a:srgbClr>
                  </a:outerShdw>
                </a:effectLst>
              </a:rPr>
            </a:br>
            <a:r>
              <a:rPr lang="uk-UA" dirty="0">
                <a:solidFill>
                  <a:schemeClr val="tx2">
                    <a:lumMod val="75000"/>
                  </a:schemeClr>
                </a:solidFill>
                <a:effectLst>
                  <a:outerShdw blurRad="38100" dist="38100" dir="2700000" algn="tl">
                    <a:srgbClr val="000000">
                      <a:alpha val="43137"/>
                    </a:srgbClr>
                  </a:outerShdw>
                </a:effectLst>
              </a:rPr>
              <a:t>ЗВО у </a:t>
            </a:r>
            <a:r>
              <a:rPr lang="uk-UA" b="1" dirty="0">
                <a:solidFill>
                  <a:schemeClr val="tx2">
                    <a:lumMod val="75000"/>
                  </a:schemeClr>
                </a:solidFill>
                <a:effectLst>
                  <a:outerShdw blurRad="38100" dist="38100" dir="2700000" algn="tl">
                    <a:srgbClr val="000000">
                      <a:alpha val="43137"/>
                    </a:srgbClr>
                  </a:outerShdw>
                </a:effectLst>
              </a:rPr>
              <a:t>Казахстані</a:t>
            </a:r>
          </a:p>
        </p:txBody>
      </p:sp>
      <p:sp>
        <p:nvSpPr>
          <p:cNvPr id="3" name="Місце для вмісту 2">
            <a:extLst>
              <a:ext uri="{FF2B5EF4-FFF2-40B4-BE49-F238E27FC236}">
                <a16:creationId xmlns:a16="http://schemas.microsoft.com/office/drawing/2014/main" id="{72888608-8D55-4FDC-A002-2E1D0E081CD2}"/>
              </a:ext>
            </a:extLst>
          </p:cNvPr>
          <p:cNvSpPr>
            <a:spLocks noGrp="1"/>
          </p:cNvSpPr>
          <p:nvPr>
            <p:ph idx="1"/>
          </p:nvPr>
        </p:nvSpPr>
        <p:spPr/>
        <p:txBody>
          <a:bodyPr>
            <a:normAutofit/>
          </a:bodyPr>
          <a:lstStyle/>
          <a:p>
            <a:pPr lvl="0">
              <a:buFont typeface="Wingdings" panose="05000000000000000000" pitchFamily="2" charset="2"/>
              <a:buChar char="§"/>
            </a:pPr>
            <a:r>
              <a:rPr lang="uk-UA" dirty="0"/>
              <a:t>вона розподілена, заснованою на конкурентних засадах: акредитація проводиться незалежними агентствами, які, однак, самі повинні бути акредитованими Міністерством освіти і науки Казахстану</a:t>
            </a:r>
          </a:p>
          <a:p>
            <a:pPr lvl="0">
              <a:buFont typeface="Wingdings" panose="05000000000000000000" pitchFamily="2" charset="2"/>
              <a:buChar char="§"/>
            </a:pPr>
            <a:r>
              <a:rPr lang="uk-UA" dirty="0"/>
              <a:t>інституційна акредитація є необов’язковою, однак її проходження дає ЗВО певні переваги, як-от одержання державного фінансування, право пропонувати свої програми на різних рівнях (бакалаврському, магістерсь­кому та докторському), видавати власні дипломи, що визнаються державою</a:t>
            </a:r>
          </a:p>
        </p:txBody>
      </p:sp>
      <p:sp>
        <p:nvSpPr>
          <p:cNvPr id="4" name="Місце для номера слайда 3">
            <a:extLst>
              <a:ext uri="{FF2B5EF4-FFF2-40B4-BE49-F238E27FC236}">
                <a16:creationId xmlns:a16="http://schemas.microsoft.com/office/drawing/2014/main" id="{89884159-A1F1-415C-A311-5AF475B73F5F}"/>
              </a:ext>
            </a:extLst>
          </p:cNvPr>
          <p:cNvSpPr>
            <a:spLocks noGrp="1"/>
          </p:cNvSpPr>
          <p:nvPr>
            <p:ph type="sldNum" sz="quarter" idx="12"/>
          </p:nvPr>
        </p:nvSpPr>
        <p:spPr/>
        <p:txBody>
          <a:bodyPr/>
          <a:lstStyle/>
          <a:p>
            <a:fld id="{6D22F896-40B5-4ADD-8801-0D06FADFA095}" type="slidenum">
              <a:rPr lang="en-US" smtClean="0"/>
              <a:t>10</a:t>
            </a:fld>
            <a:endParaRPr lang="en-US" dirty="0"/>
          </a:p>
        </p:txBody>
      </p:sp>
    </p:spTree>
    <p:extLst>
      <p:ext uri="{BB962C8B-B14F-4D97-AF65-F5344CB8AC3E}">
        <p14:creationId xmlns:p14="http://schemas.microsoft.com/office/powerpoint/2010/main" val="7807471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94B0DF5-617E-4B93-A851-C20C66ED1B88}"/>
              </a:ext>
            </a:extLst>
          </p:cNvPr>
          <p:cNvSpPr>
            <a:spLocks noGrp="1"/>
          </p:cNvSpPr>
          <p:nvPr>
            <p:ph type="title"/>
          </p:nvPr>
        </p:nvSpPr>
        <p:spPr>
          <a:xfrm>
            <a:off x="3352800" y="274638"/>
            <a:ext cx="6858000" cy="1143000"/>
          </a:xfrm>
        </p:spPr>
        <p:txBody>
          <a:bodyPr>
            <a:normAutofit/>
          </a:bodyPr>
          <a:lstStyle/>
          <a:p>
            <a:r>
              <a:rPr lang="uk-UA" dirty="0">
                <a:solidFill>
                  <a:schemeClr val="tx2">
                    <a:lumMod val="75000"/>
                  </a:schemeClr>
                </a:solidFill>
                <a:effectLst>
                  <a:outerShdw blurRad="38100" dist="38100" dir="2700000" algn="tl">
                    <a:srgbClr val="000000">
                      <a:alpha val="43137"/>
                    </a:srgbClr>
                  </a:outerShdw>
                </a:effectLst>
              </a:rPr>
              <a:t>Інституційна акредитація</a:t>
            </a:r>
            <a:br>
              <a:rPr lang="uk-UA" dirty="0">
                <a:solidFill>
                  <a:schemeClr val="tx2">
                    <a:lumMod val="75000"/>
                  </a:schemeClr>
                </a:solidFill>
                <a:effectLst>
                  <a:outerShdw blurRad="38100" dist="38100" dir="2700000" algn="tl">
                    <a:srgbClr val="000000">
                      <a:alpha val="43137"/>
                    </a:srgbClr>
                  </a:outerShdw>
                </a:effectLst>
              </a:rPr>
            </a:br>
            <a:r>
              <a:rPr lang="uk-UA" dirty="0">
                <a:solidFill>
                  <a:schemeClr val="tx2">
                    <a:lumMod val="75000"/>
                  </a:schemeClr>
                </a:solidFill>
                <a:effectLst>
                  <a:outerShdw blurRad="38100" dist="38100" dir="2700000" algn="tl">
                    <a:srgbClr val="000000">
                      <a:alpha val="43137"/>
                    </a:srgbClr>
                  </a:outerShdw>
                </a:effectLst>
              </a:rPr>
              <a:t>ЗВО у </a:t>
            </a:r>
            <a:r>
              <a:rPr lang="uk-UA" b="1" dirty="0">
                <a:solidFill>
                  <a:schemeClr val="tx2">
                    <a:lumMod val="75000"/>
                  </a:schemeClr>
                </a:solidFill>
                <a:effectLst>
                  <a:outerShdw blurRad="38100" dist="38100" dir="2700000" algn="tl">
                    <a:srgbClr val="000000">
                      <a:alpha val="43137"/>
                    </a:srgbClr>
                  </a:outerShdw>
                </a:effectLst>
              </a:rPr>
              <a:t>Казахстані</a:t>
            </a:r>
          </a:p>
        </p:txBody>
      </p:sp>
      <p:sp>
        <p:nvSpPr>
          <p:cNvPr id="3" name="Місце для вмісту 2">
            <a:extLst>
              <a:ext uri="{FF2B5EF4-FFF2-40B4-BE49-F238E27FC236}">
                <a16:creationId xmlns:a16="http://schemas.microsoft.com/office/drawing/2014/main" id="{72888608-8D55-4FDC-A002-2E1D0E081CD2}"/>
              </a:ext>
            </a:extLst>
          </p:cNvPr>
          <p:cNvSpPr>
            <a:spLocks noGrp="1"/>
          </p:cNvSpPr>
          <p:nvPr>
            <p:ph idx="1"/>
          </p:nvPr>
        </p:nvSpPr>
        <p:spPr/>
        <p:txBody>
          <a:bodyPr>
            <a:normAutofit fontScale="85000" lnSpcReduction="10000"/>
          </a:bodyPr>
          <a:lstStyle/>
          <a:p>
            <a:pPr lvl="0">
              <a:buFont typeface="Wingdings" panose="05000000000000000000" pitchFamily="2" charset="2"/>
              <a:buChar char="§"/>
            </a:pPr>
            <a:r>
              <a:rPr lang="uk-UA" dirty="0"/>
              <a:t>наявна система передбачає, що кожне агентство має власні стандарти та процедури оцінювання. Загалом в центрі уваги інституційної акредитації лежить широкий спектр показників діяльності закладу, включаючи навчання, наукову роботу, ресурсне забезпечення тощо (не лише система внутрішнього забезпечення якості)</a:t>
            </a:r>
          </a:p>
          <a:p>
            <a:pPr lvl="0">
              <a:buFont typeface="Wingdings" panose="05000000000000000000" pitchFamily="2" charset="2"/>
              <a:buChar char="§"/>
            </a:pPr>
            <a:r>
              <a:rPr lang="uk-UA" dirty="0"/>
              <a:t>участь у процесах оцінювання міжнародних агентств є можливою за умови включення їх в національний Реєстр акредитаційних агентств</a:t>
            </a:r>
          </a:p>
          <a:p>
            <a:pPr lvl="0">
              <a:buFont typeface="Wingdings" panose="05000000000000000000" pitchFamily="2" charset="2"/>
              <a:buChar char="§"/>
            </a:pPr>
            <a:r>
              <a:rPr lang="uk-UA" dirty="0"/>
              <a:t>зв’язок між інституційною та програмною акредитацією відсутній</a:t>
            </a:r>
          </a:p>
          <a:p>
            <a:pPr>
              <a:buFont typeface="Wingdings" panose="05000000000000000000" pitchFamily="2" charset="2"/>
              <a:buChar char="§"/>
            </a:pPr>
            <a:r>
              <a:rPr lang="uk-UA" dirty="0"/>
              <a:t>особливості процедур інституційної акредитації для ЗВО окремих форм власності відсутні</a:t>
            </a:r>
          </a:p>
        </p:txBody>
      </p:sp>
      <p:sp>
        <p:nvSpPr>
          <p:cNvPr id="4" name="Місце для номера слайда 3">
            <a:extLst>
              <a:ext uri="{FF2B5EF4-FFF2-40B4-BE49-F238E27FC236}">
                <a16:creationId xmlns:a16="http://schemas.microsoft.com/office/drawing/2014/main" id="{4ADA9BA8-D328-4881-AEBF-2D26FE926B74}"/>
              </a:ext>
            </a:extLst>
          </p:cNvPr>
          <p:cNvSpPr>
            <a:spLocks noGrp="1"/>
          </p:cNvSpPr>
          <p:nvPr>
            <p:ph type="sldNum" sz="quarter" idx="12"/>
          </p:nvPr>
        </p:nvSpPr>
        <p:spPr/>
        <p:txBody>
          <a:bodyPr/>
          <a:lstStyle/>
          <a:p>
            <a:fld id="{6D22F896-40B5-4ADD-8801-0D06FADFA095}" type="slidenum">
              <a:rPr lang="en-US" smtClean="0"/>
              <a:t>11</a:t>
            </a:fld>
            <a:endParaRPr lang="en-US" dirty="0"/>
          </a:p>
        </p:txBody>
      </p:sp>
    </p:spTree>
    <p:extLst>
      <p:ext uri="{BB962C8B-B14F-4D97-AF65-F5344CB8AC3E}">
        <p14:creationId xmlns:p14="http://schemas.microsoft.com/office/powerpoint/2010/main" val="17927390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94B0DF5-617E-4B93-A851-C20C66ED1B88}"/>
              </a:ext>
            </a:extLst>
          </p:cNvPr>
          <p:cNvSpPr>
            <a:spLocks noGrp="1"/>
          </p:cNvSpPr>
          <p:nvPr>
            <p:ph type="title"/>
          </p:nvPr>
        </p:nvSpPr>
        <p:spPr>
          <a:xfrm>
            <a:off x="3352800" y="274638"/>
            <a:ext cx="6858000" cy="1143000"/>
          </a:xfrm>
        </p:spPr>
        <p:txBody>
          <a:bodyPr>
            <a:normAutofit/>
          </a:bodyPr>
          <a:lstStyle/>
          <a:p>
            <a:r>
              <a:rPr lang="uk-UA" dirty="0">
                <a:solidFill>
                  <a:schemeClr val="tx2">
                    <a:lumMod val="75000"/>
                  </a:schemeClr>
                </a:solidFill>
                <a:effectLst>
                  <a:outerShdw blurRad="38100" dist="38100" dir="2700000" algn="tl">
                    <a:srgbClr val="000000">
                      <a:alpha val="43137"/>
                    </a:srgbClr>
                  </a:outerShdw>
                </a:effectLst>
              </a:rPr>
              <a:t>Інституційна акредитація</a:t>
            </a:r>
            <a:br>
              <a:rPr lang="uk-UA" dirty="0">
                <a:solidFill>
                  <a:schemeClr val="tx2">
                    <a:lumMod val="75000"/>
                  </a:schemeClr>
                </a:solidFill>
                <a:effectLst>
                  <a:outerShdw blurRad="38100" dist="38100" dir="2700000" algn="tl">
                    <a:srgbClr val="000000">
                      <a:alpha val="43137"/>
                    </a:srgbClr>
                  </a:outerShdw>
                </a:effectLst>
              </a:rPr>
            </a:br>
            <a:r>
              <a:rPr lang="uk-UA" dirty="0">
                <a:solidFill>
                  <a:schemeClr val="tx2">
                    <a:lumMod val="75000"/>
                  </a:schemeClr>
                </a:solidFill>
                <a:effectLst>
                  <a:outerShdw blurRad="38100" dist="38100" dir="2700000" algn="tl">
                    <a:srgbClr val="000000">
                      <a:alpha val="43137"/>
                    </a:srgbClr>
                  </a:outerShdw>
                </a:effectLst>
              </a:rPr>
              <a:t>ЗВО в </a:t>
            </a:r>
            <a:r>
              <a:rPr lang="uk-UA" b="1" dirty="0">
                <a:solidFill>
                  <a:schemeClr val="tx2">
                    <a:lumMod val="75000"/>
                  </a:schemeClr>
                </a:solidFill>
                <a:effectLst>
                  <a:outerShdw blurRad="38100" dist="38100" dir="2700000" algn="tl">
                    <a:srgbClr val="000000">
                      <a:alpha val="43137"/>
                    </a:srgbClr>
                  </a:outerShdw>
                </a:effectLst>
              </a:rPr>
              <a:t>Індії</a:t>
            </a:r>
          </a:p>
        </p:txBody>
      </p:sp>
      <p:sp>
        <p:nvSpPr>
          <p:cNvPr id="3" name="Місце для вмісту 2">
            <a:extLst>
              <a:ext uri="{FF2B5EF4-FFF2-40B4-BE49-F238E27FC236}">
                <a16:creationId xmlns:a16="http://schemas.microsoft.com/office/drawing/2014/main" id="{72888608-8D55-4FDC-A002-2E1D0E081CD2}"/>
              </a:ext>
            </a:extLst>
          </p:cNvPr>
          <p:cNvSpPr>
            <a:spLocks noGrp="1"/>
          </p:cNvSpPr>
          <p:nvPr>
            <p:ph idx="1"/>
          </p:nvPr>
        </p:nvSpPr>
        <p:spPr/>
        <p:txBody>
          <a:bodyPr>
            <a:normAutofit/>
          </a:bodyPr>
          <a:lstStyle/>
          <a:p>
            <a:pPr lvl="0">
              <a:buFont typeface="Wingdings" panose="05000000000000000000" pitchFamily="2" charset="2"/>
              <a:buChar char="§"/>
            </a:pPr>
            <a:r>
              <a:rPr lang="uk-UA" dirty="0"/>
              <a:t>вона в цілому є централізованою на федеральному рівні, сконцентрованою в руках Національної ради з оцінювання та акредитації (лише для двох галузей освіти — технічної та аграрної — існують окремі агентства з акредитації). Важливим компонентом забезпечення якості вищої освіти в Індії є </a:t>
            </a:r>
            <a:r>
              <a:rPr lang="uk-UA" dirty="0" err="1"/>
              <a:t>т.зв</a:t>
            </a:r>
            <a:r>
              <a:rPr lang="uk-UA" dirty="0"/>
              <a:t>. професійні ради, що несуть відповідальність за визнання курсів, просування закладів професійної освіти та надання грантів на програми бакалаврату</a:t>
            </a:r>
          </a:p>
          <a:p>
            <a:pPr lvl="0">
              <a:buFont typeface="Wingdings" panose="05000000000000000000" pitchFamily="2" charset="2"/>
              <a:buChar char="§"/>
            </a:pPr>
            <a:r>
              <a:rPr lang="uk-UA" dirty="0"/>
              <a:t>інституційна акредитація є обов’язковою</a:t>
            </a:r>
          </a:p>
        </p:txBody>
      </p:sp>
      <p:sp>
        <p:nvSpPr>
          <p:cNvPr id="4" name="Місце для номера слайда 3">
            <a:extLst>
              <a:ext uri="{FF2B5EF4-FFF2-40B4-BE49-F238E27FC236}">
                <a16:creationId xmlns:a16="http://schemas.microsoft.com/office/drawing/2014/main" id="{7A468E66-04D3-4A74-97E8-220DB055873D}"/>
              </a:ext>
            </a:extLst>
          </p:cNvPr>
          <p:cNvSpPr>
            <a:spLocks noGrp="1"/>
          </p:cNvSpPr>
          <p:nvPr>
            <p:ph type="sldNum" sz="quarter" idx="12"/>
          </p:nvPr>
        </p:nvSpPr>
        <p:spPr/>
        <p:txBody>
          <a:bodyPr/>
          <a:lstStyle/>
          <a:p>
            <a:fld id="{6D22F896-40B5-4ADD-8801-0D06FADFA095}" type="slidenum">
              <a:rPr lang="en-US" smtClean="0"/>
              <a:t>12</a:t>
            </a:fld>
            <a:endParaRPr lang="en-US" dirty="0"/>
          </a:p>
        </p:txBody>
      </p:sp>
    </p:spTree>
    <p:extLst>
      <p:ext uri="{BB962C8B-B14F-4D97-AF65-F5344CB8AC3E}">
        <p14:creationId xmlns:p14="http://schemas.microsoft.com/office/powerpoint/2010/main" val="42581172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94B0DF5-617E-4B93-A851-C20C66ED1B88}"/>
              </a:ext>
            </a:extLst>
          </p:cNvPr>
          <p:cNvSpPr>
            <a:spLocks noGrp="1"/>
          </p:cNvSpPr>
          <p:nvPr>
            <p:ph type="title"/>
          </p:nvPr>
        </p:nvSpPr>
        <p:spPr>
          <a:xfrm>
            <a:off x="3352800" y="274638"/>
            <a:ext cx="6858000" cy="1143000"/>
          </a:xfrm>
        </p:spPr>
        <p:txBody>
          <a:bodyPr>
            <a:normAutofit/>
          </a:bodyPr>
          <a:lstStyle/>
          <a:p>
            <a:r>
              <a:rPr lang="uk-UA" dirty="0">
                <a:solidFill>
                  <a:schemeClr val="tx2">
                    <a:lumMod val="75000"/>
                  </a:schemeClr>
                </a:solidFill>
                <a:effectLst>
                  <a:outerShdw blurRad="38100" dist="38100" dir="2700000" algn="tl">
                    <a:srgbClr val="000000">
                      <a:alpha val="43137"/>
                    </a:srgbClr>
                  </a:outerShdw>
                </a:effectLst>
              </a:rPr>
              <a:t>Інституційна акредитація</a:t>
            </a:r>
            <a:br>
              <a:rPr lang="uk-UA" dirty="0">
                <a:solidFill>
                  <a:schemeClr val="tx2">
                    <a:lumMod val="75000"/>
                  </a:schemeClr>
                </a:solidFill>
                <a:effectLst>
                  <a:outerShdw blurRad="38100" dist="38100" dir="2700000" algn="tl">
                    <a:srgbClr val="000000">
                      <a:alpha val="43137"/>
                    </a:srgbClr>
                  </a:outerShdw>
                </a:effectLst>
              </a:rPr>
            </a:br>
            <a:r>
              <a:rPr lang="uk-UA" dirty="0">
                <a:solidFill>
                  <a:schemeClr val="tx2">
                    <a:lumMod val="75000"/>
                  </a:schemeClr>
                </a:solidFill>
                <a:effectLst>
                  <a:outerShdw blurRad="38100" dist="38100" dir="2700000" algn="tl">
                    <a:srgbClr val="000000">
                      <a:alpha val="43137"/>
                    </a:srgbClr>
                  </a:outerShdw>
                </a:effectLst>
              </a:rPr>
              <a:t>ЗВО в </a:t>
            </a:r>
            <a:r>
              <a:rPr lang="uk-UA" b="1" dirty="0">
                <a:solidFill>
                  <a:schemeClr val="tx2">
                    <a:lumMod val="75000"/>
                  </a:schemeClr>
                </a:solidFill>
                <a:effectLst>
                  <a:outerShdw blurRad="38100" dist="38100" dir="2700000" algn="tl">
                    <a:srgbClr val="000000">
                      <a:alpha val="43137"/>
                    </a:srgbClr>
                  </a:outerShdw>
                </a:effectLst>
              </a:rPr>
              <a:t>Індії</a:t>
            </a:r>
          </a:p>
        </p:txBody>
      </p:sp>
      <p:sp>
        <p:nvSpPr>
          <p:cNvPr id="3" name="Місце для вмісту 2">
            <a:extLst>
              <a:ext uri="{FF2B5EF4-FFF2-40B4-BE49-F238E27FC236}">
                <a16:creationId xmlns:a16="http://schemas.microsoft.com/office/drawing/2014/main" id="{72888608-8D55-4FDC-A002-2E1D0E081CD2}"/>
              </a:ext>
            </a:extLst>
          </p:cNvPr>
          <p:cNvSpPr>
            <a:spLocks noGrp="1"/>
          </p:cNvSpPr>
          <p:nvPr>
            <p:ph idx="1"/>
          </p:nvPr>
        </p:nvSpPr>
        <p:spPr/>
        <p:txBody>
          <a:bodyPr>
            <a:normAutofit fontScale="92500" lnSpcReduction="10000"/>
          </a:bodyPr>
          <a:lstStyle/>
          <a:p>
            <a:pPr lvl="0">
              <a:buFont typeface="Wingdings" panose="05000000000000000000" pitchFamily="2" charset="2"/>
              <a:buChar char="§"/>
            </a:pPr>
            <a:r>
              <a:rPr lang="uk-UA" dirty="0"/>
              <a:t>в центрі уваги інституційної акредитації лежить широкий спектр показників діяльності закладу, включаючи навчання, наукову роботу, інфраструктуру тощо (власне система внутрішнього забезпечення якості є лише одним з багатьох параметрів оцінювання)</a:t>
            </a:r>
          </a:p>
          <a:p>
            <a:pPr lvl="0">
              <a:buFont typeface="Wingdings" panose="05000000000000000000" pitchFamily="2" charset="2"/>
              <a:buChar char="§"/>
            </a:pPr>
            <a:r>
              <a:rPr lang="uk-UA" dirty="0"/>
              <a:t>участь у процесах інституційної акредитації міжнародних агентств не передбачається</a:t>
            </a:r>
          </a:p>
          <a:p>
            <a:pPr lvl="0">
              <a:buFont typeface="Wingdings" panose="05000000000000000000" pitchFamily="2" charset="2"/>
              <a:buChar char="§"/>
            </a:pPr>
            <a:r>
              <a:rPr lang="uk-UA" dirty="0"/>
              <a:t>зв’язок між інституційною та програмною акредитацією відсутній</a:t>
            </a:r>
          </a:p>
          <a:p>
            <a:pPr>
              <a:buFont typeface="Wingdings" panose="05000000000000000000" pitchFamily="2" charset="2"/>
              <a:buChar char="§"/>
            </a:pPr>
            <a:r>
              <a:rPr lang="uk-UA" dirty="0"/>
              <a:t>особливості процедур інституційної акредитації для ЗВО окремих форм власності відсутні </a:t>
            </a:r>
          </a:p>
        </p:txBody>
      </p:sp>
      <p:sp>
        <p:nvSpPr>
          <p:cNvPr id="4" name="Місце для номера слайда 3">
            <a:extLst>
              <a:ext uri="{FF2B5EF4-FFF2-40B4-BE49-F238E27FC236}">
                <a16:creationId xmlns:a16="http://schemas.microsoft.com/office/drawing/2014/main" id="{B9450B71-5AF4-4910-A181-D4191EC8B548}"/>
              </a:ext>
            </a:extLst>
          </p:cNvPr>
          <p:cNvSpPr>
            <a:spLocks noGrp="1"/>
          </p:cNvSpPr>
          <p:nvPr>
            <p:ph type="sldNum" sz="quarter" idx="12"/>
          </p:nvPr>
        </p:nvSpPr>
        <p:spPr/>
        <p:txBody>
          <a:bodyPr/>
          <a:lstStyle/>
          <a:p>
            <a:fld id="{6D22F896-40B5-4ADD-8801-0D06FADFA095}" type="slidenum">
              <a:rPr lang="en-US" smtClean="0"/>
              <a:t>13</a:t>
            </a:fld>
            <a:endParaRPr lang="en-US" dirty="0"/>
          </a:p>
        </p:txBody>
      </p:sp>
    </p:spTree>
    <p:extLst>
      <p:ext uri="{BB962C8B-B14F-4D97-AF65-F5344CB8AC3E}">
        <p14:creationId xmlns:p14="http://schemas.microsoft.com/office/powerpoint/2010/main" val="1243065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94B0DF5-617E-4B93-A851-C20C66ED1B88}"/>
              </a:ext>
            </a:extLst>
          </p:cNvPr>
          <p:cNvSpPr>
            <a:spLocks noGrp="1"/>
          </p:cNvSpPr>
          <p:nvPr>
            <p:ph type="title"/>
          </p:nvPr>
        </p:nvSpPr>
        <p:spPr>
          <a:xfrm>
            <a:off x="3352800" y="274638"/>
            <a:ext cx="6858000" cy="1143000"/>
          </a:xfrm>
        </p:spPr>
        <p:txBody>
          <a:bodyPr>
            <a:normAutofit/>
          </a:bodyPr>
          <a:lstStyle/>
          <a:p>
            <a:r>
              <a:rPr lang="uk-UA" dirty="0">
                <a:solidFill>
                  <a:schemeClr val="tx2">
                    <a:lumMod val="75000"/>
                  </a:schemeClr>
                </a:solidFill>
                <a:effectLst>
                  <a:outerShdw blurRad="38100" dist="38100" dir="2700000" algn="tl">
                    <a:srgbClr val="000000">
                      <a:alpha val="43137"/>
                    </a:srgbClr>
                  </a:outerShdw>
                </a:effectLst>
              </a:rPr>
              <a:t>Інституційна акредитація</a:t>
            </a:r>
            <a:br>
              <a:rPr lang="uk-UA" dirty="0">
                <a:solidFill>
                  <a:schemeClr val="tx2">
                    <a:lumMod val="75000"/>
                  </a:schemeClr>
                </a:solidFill>
                <a:effectLst>
                  <a:outerShdw blurRad="38100" dist="38100" dir="2700000" algn="tl">
                    <a:srgbClr val="000000">
                      <a:alpha val="43137"/>
                    </a:srgbClr>
                  </a:outerShdw>
                </a:effectLst>
              </a:rPr>
            </a:br>
            <a:r>
              <a:rPr lang="uk-UA" dirty="0">
                <a:solidFill>
                  <a:schemeClr val="tx2">
                    <a:lumMod val="75000"/>
                  </a:schemeClr>
                </a:solidFill>
                <a:effectLst>
                  <a:outerShdw blurRad="38100" dist="38100" dir="2700000" algn="tl">
                    <a:srgbClr val="000000">
                      <a:alpha val="43137"/>
                    </a:srgbClr>
                  </a:outerShdw>
                </a:effectLst>
              </a:rPr>
              <a:t>ЗВО у </a:t>
            </a:r>
            <a:r>
              <a:rPr lang="uk-UA" b="1" dirty="0">
                <a:solidFill>
                  <a:schemeClr val="tx2">
                    <a:lumMod val="75000"/>
                  </a:schemeClr>
                </a:solidFill>
                <a:effectLst>
                  <a:outerShdw blurRad="38100" dist="38100" dir="2700000" algn="tl">
                    <a:srgbClr val="000000">
                      <a:alpha val="43137"/>
                    </a:srgbClr>
                  </a:outerShdw>
                </a:effectLst>
              </a:rPr>
              <a:t>Бразилії</a:t>
            </a:r>
          </a:p>
        </p:txBody>
      </p:sp>
      <p:sp>
        <p:nvSpPr>
          <p:cNvPr id="3" name="Місце для вмісту 2">
            <a:extLst>
              <a:ext uri="{FF2B5EF4-FFF2-40B4-BE49-F238E27FC236}">
                <a16:creationId xmlns:a16="http://schemas.microsoft.com/office/drawing/2014/main" id="{72888608-8D55-4FDC-A002-2E1D0E081CD2}"/>
              </a:ext>
            </a:extLst>
          </p:cNvPr>
          <p:cNvSpPr>
            <a:spLocks noGrp="1"/>
          </p:cNvSpPr>
          <p:nvPr>
            <p:ph idx="1"/>
          </p:nvPr>
        </p:nvSpPr>
        <p:spPr>
          <a:xfrm>
            <a:off x="1981200" y="1600200"/>
            <a:ext cx="8229600" cy="4983162"/>
          </a:xfrm>
        </p:spPr>
        <p:txBody>
          <a:bodyPr>
            <a:normAutofit fontScale="77500" lnSpcReduction="20000"/>
          </a:bodyPr>
          <a:lstStyle/>
          <a:p>
            <a:pPr lvl="0">
              <a:buFont typeface="Wingdings" panose="05000000000000000000" pitchFamily="2" charset="2"/>
              <a:buChar char="§"/>
            </a:pPr>
            <a:r>
              <a:rPr lang="uk-UA" sz="2400" dirty="0"/>
              <a:t>вона є централізованою на рівні федеральних та приватних ЗВО, які складають 92 % від всіх закладів в країні (забезпечення якості у ЗВО штатів та муніципальних ЗВО регулюється на рівні штатів)</a:t>
            </a:r>
          </a:p>
          <a:p>
            <a:pPr lvl="0">
              <a:buFont typeface="Wingdings" panose="05000000000000000000" pitchFamily="2" charset="2"/>
              <a:buChar char="§"/>
            </a:pPr>
            <a:r>
              <a:rPr lang="uk-UA" sz="2400" dirty="0"/>
              <a:t>інституційна акредитація є обов’язковою (первинна акредитація — лише для приватних ЗВО, періодична </a:t>
            </a:r>
            <a:r>
              <a:rPr lang="uk-UA" sz="2400" dirty="0" err="1"/>
              <a:t>переакредитація</a:t>
            </a:r>
            <a:r>
              <a:rPr lang="uk-UA" sz="2400" dirty="0"/>
              <a:t> — для ЗВО всіх форм власності)</a:t>
            </a:r>
          </a:p>
          <a:p>
            <a:pPr lvl="0">
              <a:buFont typeface="Wingdings" panose="05000000000000000000" pitchFamily="2" charset="2"/>
              <a:buChar char="§"/>
            </a:pPr>
            <a:r>
              <a:rPr lang="uk-UA" sz="2400" dirty="0"/>
              <a:t>у фокусі уваги інституційної акредитації лежить широкий спектр показників діяльності закладу, включаючи навчання, наукову роботу, інфраструктуру тощо (власне система внутрішнього забезпечення якості є лише одним з багатьох параметрів оцінювання). Особливістю бразильської системи є те, що зовнішнє забезпечення якості включає в себе обов’язкове періодичне оцінювання успішності студентів за допомогою національного іспиту</a:t>
            </a:r>
          </a:p>
        </p:txBody>
      </p:sp>
      <p:sp>
        <p:nvSpPr>
          <p:cNvPr id="4" name="Місце для номера слайда 3">
            <a:extLst>
              <a:ext uri="{FF2B5EF4-FFF2-40B4-BE49-F238E27FC236}">
                <a16:creationId xmlns:a16="http://schemas.microsoft.com/office/drawing/2014/main" id="{38CC7479-F9E9-4453-8932-687CFC89FEFA}"/>
              </a:ext>
            </a:extLst>
          </p:cNvPr>
          <p:cNvSpPr>
            <a:spLocks noGrp="1"/>
          </p:cNvSpPr>
          <p:nvPr>
            <p:ph type="sldNum" sz="quarter" idx="12"/>
          </p:nvPr>
        </p:nvSpPr>
        <p:spPr/>
        <p:txBody>
          <a:bodyPr/>
          <a:lstStyle/>
          <a:p>
            <a:fld id="{6D22F896-40B5-4ADD-8801-0D06FADFA095}" type="slidenum">
              <a:rPr lang="en-US" smtClean="0"/>
              <a:t>14</a:t>
            </a:fld>
            <a:endParaRPr lang="en-US" dirty="0"/>
          </a:p>
        </p:txBody>
      </p:sp>
    </p:spTree>
    <p:extLst>
      <p:ext uri="{BB962C8B-B14F-4D97-AF65-F5344CB8AC3E}">
        <p14:creationId xmlns:p14="http://schemas.microsoft.com/office/powerpoint/2010/main" val="21414174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94B0DF5-617E-4B93-A851-C20C66ED1B88}"/>
              </a:ext>
            </a:extLst>
          </p:cNvPr>
          <p:cNvSpPr>
            <a:spLocks noGrp="1"/>
          </p:cNvSpPr>
          <p:nvPr>
            <p:ph type="title"/>
          </p:nvPr>
        </p:nvSpPr>
        <p:spPr>
          <a:xfrm>
            <a:off x="3352800" y="274638"/>
            <a:ext cx="6858000" cy="1143000"/>
          </a:xfrm>
        </p:spPr>
        <p:txBody>
          <a:bodyPr>
            <a:normAutofit/>
          </a:bodyPr>
          <a:lstStyle/>
          <a:p>
            <a:r>
              <a:rPr lang="uk-UA" dirty="0">
                <a:solidFill>
                  <a:schemeClr val="tx2">
                    <a:lumMod val="75000"/>
                  </a:schemeClr>
                </a:solidFill>
                <a:effectLst>
                  <a:outerShdw blurRad="38100" dist="38100" dir="2700000" algn="tl">
                    <a:srgbClr val="000000">
                      <a:alpha val="43137"/>
                    </a:srgbClr>
                  </a:outerShdw>
                </a:effectLst>
              </a:rPr>
              <a:t>Інституційна акредитація</a:t>
            </a:r>
            <a:br>
              <a:rPr lang="uk-UA" dirty="0">
                <a:solidFill>
                  <a:schemeClr val="tx2">
                    <a:lumMod val="75000"/>
                  </a:schemeClr>
                </a:solidFill>
                <a:effectLst>
                  <a:outerShdw blurRad="38100" dist="38100" dir="2700000" algn="tl">
                    <a:srgbClr val="000000">
                      <a:alpha val="43137"/>
                    </a:srgbClr>
                  </a:outerShdw>
                </a:effectLst>
              </a:rPr>
            </a:br>
            <a:r>
              <a:rPr lang="uk-UA" dirty="0">
                <a:solidFill>
                  <a:schemeClr val="tx2">
                    <a:lumMod val="75000"/>
                  </a:schemeClr>
                </a:solidFill>
                <a:effectLst>
                  <a:outerShdw blurRad="38100" dist="38100" dir="2700000" algn="tl">
                    <a:srgbClr val="000000">
                      <a:alpha val="43137"/>
                    </a:srgbClr>
                  </a:outerShdw>
                </a:effectLst>
              </a:rPr>
              <a:t>ЗВО у </a:t>
            </a:r>
            <a:r>
              <a:rPr lang="uk-UA" b="1" dirty="0">
                <a:solidFill>
                  <a:schemeClr val="tx2">
                    <a:lumMod val="75000"/>
                  </a:schemeClr>
                </a:solidFill>
                <a:effectLst>
                  <a:outerShdw blurRad="38100" dist="38100" dir="2700000" algn="tl">
                    <a:srgbClr val="000000">
                      <a:alpha val="43137"/>
                    </a:srgbClr>
                  </a:outerShdw>
                </a:effectLst>
              </a:rPr>
              <a:t>Бразилії</a:t>
            </a:r>
          </a:p>
        </p:txBody>
      </p:sp>
      <p:sp>
        <p:nvSpPr>
          <p:cNvPr id="3" name="Місце для вмісту 2">
            <a:extLst>
              <a:ext uri="{FF2B5EF4-FFF2-40B4-BE49-F238E27FC236}">
                <a16:creationId xmlns:a16="http://schemas.microsoft.com/office/drawing/2014/main" id="{72888608-8D55-4FDC-A002-2E1D0E081CD2}"/>
              </a:ext>
            </a:extLst>
          </p:cNvPr>
          <p:cNvSpPr>
            <a:spLocks noGrp="1"/>
          </p:cNvSpPr>
          <p:nvPr>
            <p:ph idx="1"/>
          </p:nvPr>
        </p:nvSpPr>
        <p:spPr>
          <a:xfrm>
            <a:off x="1981200" y="1600200"/>
            <a:ext cx="8229600" cy="4876800"/>
          </a:xfrm>
        </p:spPr>
        <p:txBody>
          <a:bodyPr>
            <a:normAutofit/>
          </a:bodyPr>
          <a:lstStyle/>
          <a:p>
            <a:pPr lvl="0">
              <a:buFont typeface="Wingdings" panose="05000000000000000000" pitchFamily="2" charset="2"/>
              <a:buChar char="§"/>
            </a:pPr>
            <a:r>
              <a:rPr lang="uk-UA" dirty="0"/>
              <a:t>участь у процесах оцінювання міжнародних агентств не передбачається</a:t>
            </a:r>
          </a:p>
          <a:p>
            <a:pPr lvl="0">
              <a:buFont typeface="Wingdings" panose="05000000000000000000" pitchFamily="2" charset="2"/>
              <a:buChar char="§"/>
            </a:pPr>
            <a:r>
              <a:rPr lang="uk-UA" dirty="0"/>
              <a:t>зв’язок між інституційною та програмною акредитацією є опосередкованим і стосується лише приватних ЗВО — успішне проходження інституційного оцінювання відкриває шлях для підвищення офіційного статусу, а відтак — до можливості самостійного відкриття нових програм (але без можливості їх самостійної акредитації)</a:t>
            </a:r>
          </a:p>
          <a:p>
            <a:pPr lvl="0">
              <a:buFont typeface="Wingdings" panose="05000000000000000000" pitchFamily="2" charset="2"/>
              <a:buChar char="§"/>
            </a:pPr>
            <a:r>
              <a:rPr lang="uk-UA" dirty="0"/>
              <a:t>є особливості процедури інституційної акредитації для ЗВО приватної форми власності: вони зобов’язані проходити первинну інституційну акредитацію для початку діяльності (тоді як державні заклади цього не потребують)</a:t>
            </a:r>
          </a:p>
        </p:txBody>
      </p:sp>
      <p:sp>
        <p:nvSpPr>
          <p:cNvPr id="4" name="Місце для номера слайда 3">
            <a:extLst>
              <a:ext uri="{FF2B5EF4-FFF2-40B4-BE49-F238E27FC236}">
                <a16:creationId xmlns:a16="http://schemas.microsoft.com/office/drawing/2014/main" id="{026EB061-2D1D-42E3-9974-0C868B9B438A}"/>
              </a:ext>
            </a:extLst>
          </p:cNvPr>
          <p:cNvSpPr>
            <a:spLocks noGrp="1"/>
          </p:cNvSpPr>
          <p:nvPr>
            <p:ph type="sldNum" sz="quarter" idx="12"/>
          </p:nvPr>
        </p:nvSpPr>
        <p:spPr/>
        <p:txBody>
          <a:bodyPr/>
          <a:lstStyle/>
          <a:p>
            <a:fld id="{6D22F896-40B5-4ADD-8801-0D06FADFA095}" type="slidenum">
              <a:rPr lang="en-US" smtClean="0"/>
              <a:t>15</a:t>
            </a:fld>
            <a:endParaRPr lang="en-US" dirty="0"/>
          </a:p>
        </p:txBody>
      </p:sp>
    </p:spTree>
    <p:extLst>
      <p:ext uri="{BB962C8B-B14F-4D97-AF65-F5344CB8AC3E}">
        <p14:creationId xmlns:p14="http://schemas.microsoft.com/office/powerpoint/2010/main" val="28360823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690E7E8-745A-486E-A633-F9820EA1CDE3}"/>
              </a:ext>
            </a:extLst>
          </p:cNvPr>
          <p:cNvSpPr>
            <a:spLocks noGrp="1"/>
          </p:cNvSpPr>
          <p:nvPr>
            <p:ph type="title"/>
          </p:nvPr>
        </p:nvSpPr>
        <p:spPr/>
        <p:txBody>
          <a:bodyPr/>
          <a:lstStyle/>
          <a:p>
            <a:r>
              <a:rPr lang="uk-UA" b="1" dirty="0"/>
              <a:t>Інституційна акредитація:</a:t>
            </a:r>
            <a:br>
              <a:rPr lang="uk-UA" b="1" dirty="0"/>
            </a:br>
            <a:r>
              <a:rPr lang="uk-UA" dirty="0"/>
              <a:t>реперні точки</a:t>
            </a:r>
          </a:p>
        </p:txBody>
      </p:sp>
      <p:sp>
        <p:nvSpPr>
          <p:cNvPr id="3" name="Місце для вмісту 2">
            <a:extLst>
              <a:ext uri="{FF2B5EF4-FFF2-40B4-BE49-F238E27FC236}">
                <a16:creationId xmlns:a16="http://schemas.microsoft.com/office/drawing/2014/main" id="{A57EC9C8-9E3F-40F9-BC36-7A7358770176}"/>
              </a:ext>
            </a:extLst>
          </p:cNvPr>
          <p:cNvSpPr>
            <a:spLocks noGrp="1"/>
          </p:cNvSpPr>
          <p:nvPr>
            <p:ph idx="1"/>
          </p:nvPr>
        </p:nvSpPr>
        <p:spPr>
          <a:xfrm>
            <a:off x="2773599" y="2052116"/>
            <a:ext cx="7796540" cy="4348684"/>
          </a:xfrm>
        </p:spPr>
        <p:txBody>
          <a:bodyPr>
            <a:normAutofit fontScale="92500" lnSpcReduction="10000"/>
          </a:bodyPr>
          <a:lstStyle/>
          <a:p>
            <a:r>
              <a:rPr lang="uk-UA" dirty="0"/>
              <a:t>Моделі: централізована (один орган) чи розподілена</a:t>
            </a:r>
            <a:endParaRPr lang="en-US" dirty="0"/>
          </a:p>
          <a:p>
            <a:r>
              <a:rPr lang="uk-UA" dirty="0"/>
              <a:t>Участь зарубіжних агентств</a:t>
            </a:r>
          </a:p>
          <a:p>
            <a:r>
              <a:rPr lang="uk-UA"/>
              <a:t>Хто </a:t>
            </a:r>
            <a:r>
              <a:rPr lang="uk-UA" dirty="0"/>
              <a:t>встановлює стандарти</a:t>
            </a:r>
          </a:p>
          <a:p>
            <a:r>
              <a:rPr lang="uk-UA" dirty="0"/>
              <a:t>Що у фокусі уваги: лише СЗЯ чи додаткові показники (інфраструктура, інтернаціоналізація тощо)</a:t>
            </a:r>
          </a:p>
          <a:p>
            <a:r>
              <a:rPr lang="uk-UA" dirty="0"/>
              <a:t>Обов’язкова / необов’язкова</a:t>
            </a:r>
          </a:p>
          <a:p>
            <a:r>
              <a:rPr lang="uk-UA" dirty="0"/>
              <a:t>Зв’язок з програмною акредитацією та інші «бонуси» для закладу</a:t>
            </a:r>
          </a:p>
          <a:p>
            <a:r>
              <a:rPr lang="uk-UA" dirty="0"/>
              <a:t>Диференціація умов для закладів різних форм власності</a:t>
            </a:r>
          </a:p>
        </p:txBody>
      </p:sp>
      <p:sp>
        <p:nvSpPr>
          <p:cNvPr id="4" name="Місце для номера слайда 3">
            <a:extLst>
              <a:ext uri="{FF2B5EF4-FFF2-40B4-BE49-F238E27FC236}">
                <a16:creationId xmlns:a16="http://schemas.microsoft.com/office/drawing/2014/main" id="{FBE7AD91-8513-43D7-87B2-E49469F3732C}"/>
              </a:ext>
            </a:extLst>
          </p:cNvPr>
          <p:cNvSpPr>
            <a:spLocks noGrp="1"/>
          </p:cNvSpPr>
          <p:nvPr>
            <p:ph type="sldNum" sz="quarter" idx="12"/>
          </p:nvPr>
        </p:nvSpPr>
        <p:spPr/>
        <p:txBody>
          <a:bodyPr/>
          <a:lstStyle/>
          <a:p>
            <a:fld id="{6D22F896-40B5-4ADD-8801-0D06FADFA095}" type="slidenum">
              <a:rPr lang="en-US" smtClean="0"/>
              <a:t>16</a:t>
            </a:fld>
            <a:endParaRPr lang="en-US" dirty="0"/>
          </a:p>
        </p:txBody>
      </p:sp>
    </p:spTree>
    <p:extLst>
      <p:ext uri="{BB962C8B-B14F-4D97-AF65-F5344CB8AC3E}">
        <p14:creationId xmlns:p14="http://schemas.microsoft.com/office/powerpoint/2010/main" val="27647090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221DA310-C458-45FF-A271-7554BFC2F300}"/>
              </a:ext>
            </a:extLst>
          </p:cNvPr>
          <p:cNvSpPr>
            <a:spLocks noGrp="1"/>
          </p:cNvSpPr>
          <p:nvPr>
            <p:ph type="title"/>
          </p:nvPr>
        </p:nvSpPr>
        <p:spPr/>
        <p:txBody>
          <a:bodyPr/>
          <a:lstStyle/>
          <a:p>
            <a:pPr algn="ctr"/>
            <a:r>
              <a:rPr lang="uk-UA" dirty="0"/>
              <a:t>Дякую </a:t>
            </a:r>
            <a:r>
              <a:rPr lang="uk-UA"/>
              <a:t>за увагу!</a:t>
            </a:r>
          </a:p>
        </p:txBody>
      </p:sp>
      <p:sp>
        <p:nvSpPr>
          <p:cNvPr id="5" name="Місце для тексту 4">
            <a:extLst>
              <a:ext uri="{FF2B5EF4-FFF2-40B4-BE49-F238E27FC236}">
                <a16:creationId xmlns:a16="http://schemas.microsoft.com/office/drawing/2014/main" id="{9FB74732-9A24-41A5-8293-704017372540}"/>
              </a:ext>
            </a:extLst>
          </p:cNvPr>
          <p:cNvSpPr>
            <a:spLocks noGrp="1"/>
          </p:cNvSpPr>
          <p:nvPr>
            <p:ph type="body" idx="1"/>
          </p:nvPr>
        </p:nvSpPr>
        <p:spPr/>
        <p:txBody>
          <a:bodyPr/>
          <a:lstStyle/>
          <a:p>
            <a:endParaRPr lang="uk-UA"/>
          </a:p>
        </p:txBody>
      </p:sp>
      <p:sp>
        <p:nvSpPr>
          <p:cNvPr id="2" name="Місце для номера слайда 1">
            <a:extLst>
              <a:ext uri="{FF2B5EF4-FFF2-40B4-BE49-F238E27FC236}">
                <a16:creationId xmlns:a16="http://schemas.microsoft.com/office/drawing/2014/main" id="{505F5054-0BE7-48A1-933F-9019518F27A4}"/>
              </a:ext>
            </a:extLst>
          </p:cNvPr>
          <p:cNvSpPr>
            <a:spLocks noGrp="1"/>
          </p:cNvSpPr>
          <p:nvPr>
            <p:ph type="sldNum" sz="quarter" idx="12"/>
          </p:nvPr>
        </p:nvSpPr>
        <p:spPr/>
        <p:txBody>
          <a:bodyPr/>
          <a:lstStyle/>
          <a:p>
            <a:fld id="{6D22F896-40B5-4ADD-8801-0D06FADFA095}" type="slidenum">
              <a:rPr lang="en-US" smtClean="0"/>
              <a:t>17</a:t>
            </a:fld>
            <a:endParaRPr lang="en-US" dirty="0"/>
          </a:p>
        </p:txBody>
      </p:sp>
    </p:spTree>
    <p:extLst>
      <p:ext uri="{BB962C8B-B14F-4D97-AF65-F5344CB8AC3E}">
        <p14:creationId xmlns:p14="http://schemas.microsoft.com/office/powerpoint/2010/main" val="21306246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94B0DF5-617E-4B93-A851-C20C66ED1B88}"/>
              </a:ext>
            </a:extLst>
          </p:cNvPr>
          <p:cNvSpPr>
            <a:spLocks noGrp="1"/>
          </p:cNvSpPr>
          <p:nvPr>
            <p:ph type="title"/>
          </p:nvPr>
        </p:nvSpPr>
        <p:spPr>
          <a:xfrm>
            <a:off x="3352800" y="274638"/>
            <a:ext cx="6858000" cy="1143000"/>
          </a:xfrm>
        </p:spPr>
        <p:txBody>
          <a:bodyPr>
            <a:normAutofit/>
          </a:bodyPr>
          <a:lstStyle/>
          <a:p>
            <a:r>
              <a:rPr lang="uk-UA" dirty="0">
                <a:solidFill>
                  <a:schemeClr val="tx2">
                    <a:lumMod val="75000"/>
                  </a:schemeClr>
                </a:solidFill>
                <a:effectLst>
                  <a:outerShdw blurRad="38100" dist="38100" dir="2700000" algn="tl">
                    <a:srgbClr val="000000">
                      <a:alpha val="43137"/>
                    </a:srgbClr>
                  </a:outerShdw>
                </a:effectLst>
              </a:rPr>
              <a:t>Інституційна акредитація</a:t>
            </a:r>
            <a:br>
              <a:rPr lang="uk-UA" dirty="0">
                <a:solidFill>
                  <a:schemeClr val="tx2">
                    <a:lumMod val="75000"/>
                  </a:schemeClr>
                </a:solidFill>
                <a:effectLst>
                  <a:outerShdw blurRad="38100" dist="38100" dir="2700000" algn="tl">
                    <a:srgbClr val="000000">
                      <a:alpha val="43137"/>
                    </a:srgbClr>
                  </a:outerShdw>
                </a:effectLst>
              </a:rPr>
            </a:br>
            <a:r>
              <a:rPr lang="uk-UA" dirty="0">
                <a:solidFill>
                  <a:schemeClr val="tx2">
                    <a:lumMod val="75000"/>
                  </a:schemeClr>
                </a:solidFill>
                <a:effectLst>
                  <a:outerShdw blurRad="38100" dist="38100" dir="2700000" algn="tl">
                    <a:srgbClr val="000000">
                      <a:alpha val="43137"/>
                    </a:srgbClr>
                  </a:outerShdw>
                </a:effectLst>
              </a:rPr>
              <a:t>ЗВО в </a:t>
            </a:r>
            <a:r>
              <a:rPr lang="uk-UA" b="1" dirty="0">
                <a:solidFill>
                  <a:schemeClr val="tx2">
                    <a:lumMod val="75000"/>
                  </a:schemeClr>
                </a:solidFill>
                <a:effectLst>
                  <a:outerShdw blurRad="38100" dist="38100" dir="2700000" algn="tl">
                    <a:srgbClr val="000000">
                      <a:alpha val="43137"/>
                    </a:srgbClr>
                  </a:outerShdw>
                </a:effectLst>
              </a:rPr>
              <a:t>Естонії</a:t>
            </a:r>
          </a:p>
        </p:txBody>
      </p:sp>
      <p:sp>
        <p:nvSpPr>
          <p:cNvPr id="3" name="Місце для вмісту 2">
            <a:extLst>
              <a:ext uri="{FF2B5EF4-FFF2-40B4-BE49-F238E27FC236}">
                <a16:creationId xmlns:a16="http://schemas.microsoft.com/office/drawing/2014/main" id="{72888608-8D55-4FDC-A002-2E1D0E081CD2}"/>
              </a:ext>
            </a:extLst>
          </p:cNvPr>
          <p:cNvSpPr>
            <a:spLocks noGrp="1"/>
          </p:cNvSpPr>
          <p:nvPr>
            <p:ph idx="1"/>
          </p:nvPr>
        </p:nvSpPr>
        <p:spPr/>
        <p:txBody>
          <a:bodyPr>
            <a:normAutofit/>
          </a:bodyPr>
          <a:lstStyle/>
          <a:p>
            <a:r>
              <a:rPr lang="uk-UA" dirty="0"/>
              <a:t>є централізованою, керованою одним національним органом (Естонське агентство якості вищої та професійної освіти, </a:t>
            </a:r>
            <a:r>
              <a:rPr lang="en-US" dirty="0"/>
              <a:t>EKKA</a:t>
            </a:r>
            <a:r>
              <a:rPr lang="uk-UA" dirty="0"/>
              <a:t>)</a:t>
            </a:r>
          </a:p>
          <a:p>
            <a:pPr>
              <a:buFont typeface="Wingdings" panose="05000000000000000000" pitchFamily="2" charset="2"/>
              <a:buChar char="§"/>
            </a:pPr>
            <a:r>
              <a:rPr lang="uk-UA" dirty="0"/>
              <a:t>у фокусі уваги інституційної акредитації лежить широкий спектр показників діяльності закладу, включаючи навчання, наукову роботу, ресурсне забезпечення, інтернаціоналізацію тощо (не лише система внутрішнього забезпечення якості)</a:t>
            </a:r>
          </a:p>
          <a:p>
            <a:pPr>
              <a:buFont typeface="Wingdings" panose="05000000000000000000" pitchFamily="2" charset="2"/>
              <a:buChar char="§"/>
            </a:pPr>
            <a:r>
              <a:rPr lang="uk-UA" dirty="0"/>
              <a:t>залучення міжнародних агентств з акредитації можливе, але за участю </a:t>
            </a:r>
            <a:r>
              <a:rPr lang="en-US" dirty="0"/>
              <a:t>EKKA</a:t>
            </a:r>
            <a:endParaRPr lang="uk-UA" dirty="0"/>
          </a:p>
        </p:txBody>
      </p:sp>
      <p:sp>
        <p:nvSpPr>
          <p:cNvPr id="4" name="Місце для номера слайда 3">
            <a:extLst>
              <a:ext uri="{FF2B5EF4-FFF2-40B4-BE49-F238E27FC236}">
                <a16:creationId xmlns:a16="http://schemas.microsoft.com/office/drawing/2014/main" id="{0BA4CAC7-D1A9-42F5-B9D1-0079AF863FEB}"/>
              </a:ext>
            </a:extLst>
          </p:cNvPr>
          <p:cNvSpPr>
            <a:spLocks noGrp="1"/>
          </p:cNvSpPr>
          <p:nvPr>
            <p:ph type="sldNum" sz="quarter" idx="12"/>
          </p:nvPr>
        </p:nvSpPr>
        <p:spPr/>
        <p:txBody>
          <a:bodyPr/>
          <a:lstStyle/>
          <a:p>
            <a:fld id="{6D22F896-40B5-4ADD-8801-0D06FADFA095}" type="slidenum">
              <a:rPr lang="en-US" smtClean="0"/>
              <a:t>2</a:t>
            </a:fld>
            <a:endParaRPr lang="en-US" dirty="0"/>
          </a:p>
        </p:txBody>
      </p:sp>
    </p:spTree>
    <p:extLst>
      <p:ext uri="{BB962C8B-B14F-4D97-AF65-F5344CB8AC3E}">
        <p14:creationId xmlns:p14="http://schemas.microsoft.com/office/powerpoint/2010/main" val="39794409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94B0DF5-617E-4B93-A851-C20C66ED1B88}"/>
              </a:ext>
            </a:extLst>
          </p:cNvPr>
          <p:cNvSpPr>
            <a:spLocks noGrp="1"/>
          </p:cNvSpPr>
          <p:nvPr>
            <p:ph type="title"/>
          </p:nvPr>
        </p:nvSpPr>
        <p:spPr>
          <a:xfrm>
            <a:off x="3352800" y="274638"/>
            <a:ext cx="6858000" cy="1143000"/>
          </a:xfrm>
        </p:spPr>
        <p:txBody>
          <a:bodyPr>
            <a:normAutofit/>
          </a:bodyPr>
          <a:lstStyle/>
          <a:p>
            <a:r>
              <a:rPr lang="uk-UA" dirty="0">
                <a:solidFill>
                  <a:schemeClr val="tx2">
                    <a:lumMod val="75000"/>
                  </a:schemeClr>
                </a:solidFill>
                <a:effectLst>
                  <a:outerShdw blurRad="38100" dist="38100" dir="2700000" algn="tl">
                    <a:srgbClr val="000000">
                      <a:alpha val="43137"/>
                    </a:srgbClr>
                  </a:outerShdw>
                </a:effectLst>
              </a:rPr>
              <a:t>Інституційна акредитація</a:t>
            </a:r>
            <a:br>
              <a:rPr lang="uk-UA" dirty="0">
                <a:solidFill>
                  <a:schemeClr val="tx2">
                    <a:lumMod val="75000"/>
                  </a:schemeClr>
                </a:solidFill>
                <a:effectLst>
                  <a:outerShdw blurRad="38100" dist="38100" dir="2700000" algn="tl">
                    <a:srgbClr val="000000">
                      <a:alpha val="43137"/>
                    </a:srgbClr>
                  </a:outerShdw>
                </a:effectLst>
              </a:rPr>
            </a:br>
            <a:r>
              <a:rPr lang="uk-UA" dirty="0">
                <a:solidFill>
                  <a:schemeClr val="tx2">
                    <a:lumMod val="75000"/>
                  </a:schemeClr>
                </a:solidFill>
                <a:effectLst>
                  <a:outerShdw blurRad="38100" dist="38100" dir="2700000" algn="tl">
                    <a:srgbClr val="000000">
                      <a:alpha val="43137"/>
                    </a:srgbClr>
                  </a:outerShdw>
                </a:effectLst>
              </a:rPr>
              <a:t>ЗВО в </a:t>
            </a:r>
            <a:r>
              <a:rPr lang="uk-UA" b="1" dirty="0">
                <a:solidFill>
                  <a:schemeClr val="tx2">
                    <a:lumMod val="75000"/>
                  </a:schemeClr>
                </a:solidFill>
                <a:effectLst>
                  <a:outerShdw blurRad="38100" dist="38100" dir="2700000" algn="tl">
                    <a:srgbClr val="000000">
                      <a:alpha val="43137"/>
                    </a:srgbClr>
                  </a:outerShdw>
                </a:effectLst>
              </a:rPr>
              <a:t>Естонії</a:t>
            </a:r>
          </a:p>
        </p:txBody>
      </p:sp>
      <p:sp>
        <p:nvSpPr>
          <p:cNvPr id="3" name="Місце для вмісту 2">
            <a:extLst>
              <a:ext uri="{FF2B5EF4-FFF2-40B4-BE49-F238E27FC236}">
                <a16:creationId xmlns:a16="http://schemas.microsoft.com/office/drawing/2014/main" id="{72888608-8D55-4FDC-A002-2E1D0E081CD2}"/>
              </a:ext>
            </a:extLst>
          </p:cNvPr>
          <p:cNvSpPr>
            <a:spLocks noGrp="1"/>
          </p:cNvSpPr>
          <p:nvPr>
            <p:ph idx="1"/>
          </p:nvPr>
        </p:nvSpPr>
        <p:spPr/>
        <p:txBody>
          <a:bodyPr>
            <a:normAutofit/>
          </a:bodyPr>
          <a:lstStyle/>
          <a:p>
            <a:pPr>
              <a:buFont typeface="Wingdings" panose="05000000000000000000" pitchFamily="2" charset="2"/>
              <a:buChar char="§"/>
            </a:pPr>
            <a:r>
              <a:rPr lang="uk-UA" dirty="0"/>
              <a:t>інституційна акредитація є основною формою зовнішнього забезпечення якості</a:t>
            </a:r>
          </a:p>
          <a:p>
            <a:pPr>
              <a:buFont typeface="Wingdings" panose="05000000000000000000" pitchFamily="2" charset="2"/>
              <a:buChar char="§"/>
            </a:pPr>
            <a:r>
              <a:rPr lang="uk-UA" dirty="0"/>
              <a:t>програмна акредитація потрібна лише при відкритті нової освітньої програми (</a:t>
            </a:r>
            <a:r>
              <a:rPr lang="uk-UA" dirty="0" err="1"/>
              <a:t>Ex-Ante</a:t>
            </a:r>
            <a:r>
              <a:rPr lang="uk-UA" dirty="0"/>
              <a:t>), тобто є формальним відповідником вітчизняній процедурі ліцензування освітніх програм</a:t>
            </a:r>
          </a:p>
          <a:p>
            <a:pPr>
              <a:buFont typeface="Wingdings" panose="05000000000000000000" pitchFamily="2" charset="2"/>
              <a:buChar char="§"/>
            </a:pPr>
            <a:r>
              <a:rPr lang="uk-UA" dirty="0"/>
              <a:t>особливості процедур інституційної акредитації для ЗВО окремих форм власності відсутні</a:t>
            </a:r>
          </a:p>
        </p:txBody>
      </p:sp>
      <p:sp>
        <p:nvSpPr>
          <p:cNvPr id="4" name="Місце для номера слайда 3">
            <a:extLst>
              <a:ext uri="{FF2B5EF4-FFF2-40B4-BE49-F238E27FC236}">
                <a16:creationId xmlns:a16="http://schemas.microsoft.com/office/drawing/2014/main" id="{4F4CC9E5-4585-4CE8-BA81-A97EA5CF91FF}"/>
              </a:ext>
            </a:extLst>
          </p:cNvPr>
          <p:cNvSpPr>
            <a:spLocks noGrp="1"/>
          </p:cNvSpPr>
          <p:nvPr>
            <p:ph type="sldNum" sz="quarter" idx="12"/>
          </p:nvPr>
        </p:nvSpPr>
        <p:spPr/>
        <p:txBody>
          <a:bodyPr/>
          <a:lstStyle/>
          <a:p>
            <a:fld id="{6D22F896-40B5-4ADD-8801-0D06FADFA095}" type="slidenum">
              <a:rPr lang="en-US" smtClean="0"/>
              <a:t>3</a:t>
            </a:fld>
            <a:endParaRPr lang="en-US" dirty="0"/>
          </a:p>
        </p:txBody>
      </p:sp>
    </p:spTree>
    <p:extLst>
      <p:ext uri="{BB962C8B-B14F-4D97-AF65-F5344CB8AC3E}">
        <p14:creationId xmlns:p14="http://schemas.microsoft.com/office/powerpoint/2010/main" val="21369262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94B0DF5-617E-4B93-A851-C20C66ED1B88}"/>
              </a:ext>
            </a:extLst>
          </p:cNvPr>
          <p:cNvSpPr>
            <a:spLocks noGrp="1"/>
          </p:cNvSpPr>
          <p:nvPr>
            <p:ph type="title"/>
          </p:nvPr>
        </p:nvSpPr>
        <p:spPr>
          <a:xfrm>
            <a:off x="3352800" y="274638"/>
            <a:ext cx="6858000" cy="1143000"/>
          </a:xfrm>
        </p:spPr>
        <p:txBody>
          <a:bodyPr>
            <a:normAutofit/>
          </a:bodyPr>
          <a:lstStyle/>
          <a:p>
            <a:r>
              <a:rPr lang="uk-UA" dirty="0">
                <a:solidFill>
                  <a:schemeClr val="tx2">
                    <a:lumMod val="75000"/>
                  </a:schemeClr>
                </a:solidFill>
                <a:effectLst>
                  <a:outerShdw blurRad="38100" dist="38100" dir="2700000" algn="tl">
                    <a:srgbClr val="000000">
                      <a:alpha val="43137"/>
                    </a:srgbClr>
                  </a:outerShdw>
                </a:effectLst>
              </a:rPr>
              <a:t>Інституційна акредитація</a:t>
            </a:r>
            <a:br>
              <a:rPr lang="uk-UA" dirty="0">
                <a:solidFill>
                  <a:schemeClr val="tx2">
                    <a:lumMod val="75000"/>
                  </a:schemeClr>
                </a:solidFill>
                <a:effectLst>
                  <a:outerShdw blurRad="38100" dist="38100" dir="2700000" algn="tl">
                    <a:srgbClr val="000000">
                      <a:alpha val="43137"/>
                    </a:srgbClr>
                  </a:outerShdw>
                </a:effectLst>
              </a:rPr>
            </a:br>
            <a:r>
              <a:rPr lang="uk-UA" dirty="0">
                <a:solidFill>
                  <a:schemeClr val="tx2">
                    <a:lumMod val="75000"/>
                  </a:schemeClr>
                </a:solidFill>
                <a:effectLst>
                  <a:outerShdw blurRad="38100" dist="38100" dir="2700000" algn="tl">
                    <a:srgbClr val="000000">
                      <a:alpha val="43137"/>
                    </a:srgbClr>
                  </a:outerShdw>
                </a:effectLst>
              </a:rPr>
              <a:t>ЗВО у </a:t>
            </a:r>
            <a:r>
              <a:rPr lang="uk-UA" b="1" dirty="0">
                <a:solidFill>
                  <a:schemeClr val="tx2">
                    <a:lumMod val="75000"/>
                  </a:schemeClr>
                </a:solidFill>
                <a:effectLst>
                  <a:outerShdw blurRad="38100" dist="38100" dir="2700000" algn="tl">
                    <a:srgbClr val="000000">
                      <a:alpha val="43137"/>
                    </a:srgbClr>
                  </a:outerShdw>
                </a:effectLst>
              </a:rPr>
              <a:t>Польщі</a:t>
            </a:r>
          </a:p>
        </p:txBody>
      </p:sp>
      <p:sp>
        <p:nvSpPr>
          <p:cNvPr id="3" name="Місце для вмісту 2">
            <a:extLst>
              <a:ext uri="{FF2B5EF4-FFF2-40B4-BE49-F238E27FC236}">
                <a16:creationId xmlns:a16="http://schemas.microsoft.com/office/drawing/2014/main" id="{72888608-8D55-4FDC-A002-2E1D0E081CD2}"/>
              </a:ext>
            </a:extLst>
          </p:cNvPr>
          <p:cNvSpPr>
            <a:spLocks noGrp="1"/>
          </p:cNvSpPr>
          <p:nvPr>
            <p:ph idx="1"/>
          </p:nvPr>
        </p:nvSpPr>
        <p:spPr/>
        <p:txBody>
          <a:bodyPr>
            <a:normAutofit fontScale="92500" lnSpcReduction="10000"/>
          </a:bodyPr>
          <a:lstStyle/>
          <a:p>
            <a:pPr>
              <a:buFont typeface="Wingdings" panose="05000000000000000000" pitchFamily="2" charset="2"/>
              <a:buChar char="§"/>
            </a:pPr>
            <a:r>
              <a:rPr lang="uk-UA" dirty="0"/>
              <a:t>є централізованою, керованою одним національним органом (Польська акредитаційна комісія, ПАК)</a:t>
            </a:r>
          </a:p>
          <a:p>
            <a:pPr lvl="0">
              <a:buFont typeface="Wingdings" panose="05000000000000000000" pitchFamily="2" charset="2"/>
              <a:buChar char="§"/>
            </a:pPr>
            <a:r>
              <a:rPr lang="uk-UA" dirty="0"/>
              <a:t>аналогом інституційної акредитації є комплексне оцінювання закладу</a:t>
            </a:r>
          </a:p>
          <a:p>
            <a:pPr>
              <a:buFont typeface="Wingdings" panose="05000000000000000000" pitchFamily="2" charset="2"/>
              <a:buChar char="§"/>
            </a:pPr>
            <a:r>
              <a:rPr lang="uk-UA" dirty="0"/>
              <a:t>у фокусі уваги комплексного оцінювання закладу вищої освіти лежать заходи із забезпечення якості освіти у закладі</a:t>
            </a:r>
          </a:p>
          <a:p>
            <a:r>
              <a:rPr lang="uk-UA" dirty="0"/>
              <a:t>оцінювання (акредитація) міжнародним агентством можлива за умови, що воно присутнє в Європейському реєстрі із забезпечення якості вищої освіти (EQAR), або з ним ПАК уклала угоду про взаємне визнання результатів оцінювання</a:t>
            </a:r>
          </a:p>
        </p:txBody>
      </p:sp>
      <p:sp>
        <p:nvSpPr>
          <p:cNvPr id="4" name="Місце для номера слайда 3">
            <a:extLst>
              <a:ext uri="{FF2B5EF4-FFF2-40B4-BE49-F238E27FC236}">
                <a16:creationId xmlns:a16="http://schemas.microsoft.com/office/drawing/2014/main" id="{25751BD2-AA66-4389-B0C5-2FE9E86145EF}"/>
              </a:ext>
            </a:extLst>
          </p:cNvPr>
          <p:cNvSpPr>
            <a:spLocks noGrp="1"/>
          </p:cNvSpPr>
          <p:nvPr>
            <p:ph type="sldNum" sz="quarter" idx="12"/>
          </p:nvPr>
        </p:nvSpPr>
        <p:spPr/>
        <p:txBody>
          <a:bodyPr/>
          <a:lstStyle/>
          <a:p>
            <a:fld id="{6D22F896-40B5-4ADD-8801-0D06FADFA095}" type="slidenum">
              <a:rPr lang="en-US" smtClean="0"/>
              <a:t>4</a:t>
            </a:fld>
            <a:endParaRPr lang="en-US" dirty="0"/>
          </a:p>
        </p:txBody>
      </p:sp>
    </p:spTree>
    <p:extLst>
      <p:ext uri="{BB962C8B-B14F-4D97-AF65-F5344CB8AC3E}">
        <p14:creationId xmlns:p14="http://schemas.microsoft.com/office/powerpoint/2010/main" val="25236577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94B0DF5-617E-4B93-A851-C20C66ED1B88}"/>
              </a:ext>
            </a:extLst>
          </p:cNvPr>
          <p:cNvSpPr>
            <a:spLocks noGrp="1"/>
          </p:cNvSpPr>
          <p:nvPr>
            <p:ph type="title"/>
          </p:nvPr>
        </p:nvSpPr>
        <p:spPr>
          <a:xfrm>
            <a:off x="3352800" y="274638"/>
            <a:ext cx="6858000" cy="1143000"/>
          </a:xfrm>
        </p:spPr>
        <p:txBody>
          <a:bodyPr>
            <a:normAutofit/>
          </a:bodyPr>
          <a:lstStyle/>
          <a:p>
            <a:r>
              <a:rPr lang="uk-UA" dirty="0">
                <a:solidFill>
                  <a:schemeClr val="tx2">
                    <a:lumMod val="75000"/>
                  </a:schemeClr>
                </a:solidFill>
                <a:effectLst>
                  <a:outerShdw blurRad="38100" dist="38100" dir="2700000" algn="tl">
                    <a:srgbClr val="000000">
                      <a:alpha val="43137"/>
                    </a:srgbClr>
                  </a:outerShdw>
                </a:effectLst>
              </a:rPr>
              <a:t>Інституційна акредитація</a:t>
            </a:r>
            <a:br>
              <a:rPr lang="uk-UA" dirty="0">
                <a:solidFill>
                  <a:schemeClr val="tx2">
                    <a:lumMod val="75000"/>
                  </a:schemeClr>
                </a:solidFill>
                <a:effectLst>
                  <a:outerShdw blurRad="38100" dist="38100" dir="2700000" algn="tl">
                    <a:srgbClr val="000000">
                      <a:alpha val="43137"/>
                    </a:srgbClr>
                  </a:outerShdw>
                </a:effectLst>
              </a:rPr>
            </a:br>
            <a:r>
              <a:rPr lang="uk-UA" dirty="0">
                <a:solidFill>
                  <a:schemeClr val="tx2">
                    <a:lumMod val="75000"/>
                  </a:schemeClr>
                </a:solidFill>
                <a:effectLst>
                  <a:outerShdw blurRad="38100" dist="38100" dir="2700000" algn="tl">
                    <a:srgbClr val="000000">
                      <a:alpha val="43137"/>
                    </a:srgbClr>
                  </a:outerShdw>
                </a:effectLst>
              </a:rPr>
              <a:t>ЗВО у </a:t>
            </a:r>
            <a:r>
              <a:rPr lang="uk-UA" b="1" dirty="0">
                <a:solidFill>
                  <a:schemeClr val="tx2">
                    <a:lumMod val="75000"/>
                  </a:schemeClr>
                </a:solidFill>
                <a:effectLst>
                  <a:outerShdw blurRad="38100" dist="38100" dir="2700000" algn="tl">
                    <a:srgbClr val="000000">
                      <a:alpha val="43137"/>
                    </a:srgbClr>
                  </a:outerShdw>
                </a:effectLst>
              </a:rPr>
              <a:t>Польщі</a:t>
            </a:r>
          </a:p>
        </p:txBody>
      </p:sp>
      <p:sp>
        <p:nvSpPr>
          <p:cNvPr id="3" name="Місце для вмісту 2">
            <a:extLst>
              <a:ext uri="{FF2B5EF4-FFF2-40B4-BE49-F238E27FC236}">
                <a16:creationId xmlns:a16="http://schemas.microsoft.com/office/drawing/2014/main" id="{72888608-8D55-4FDC-A002-2E1D0E081CD2}"/>
              </a:ext>
            </a:extLst>
          </p:cNvPr>
          <p:cNvSpPr>
            <a:spLocks noGrp="1"/>
          </p:cNvSpPr>
          <p:nvPr>
            <p:ph idx="1"/>
          </p:nvPr>
        </p:nvSpPr>
        <p:spPr>
          <a:xfrm>
            <a:off x="1981200" y="1600200"/>
            <a:ext cx="8229600" cy="4876800"/>
          </a:xfrm>
        </p:spPr>
        <p:txBody>
          <a:bodyPr>
            <a:normAutofit/>
          </a:bodyPr>
          <a:lstStyle/>
          <a:p>
            <a:pPr>
              <a:buFont typeface="Wingdings" panose="05000000000000000000" pitchFamily="2" charset="2"/>
              <a:buChar char="§"/>
            </a:pPr>
            <a:r>
              <a:rPr lang="uk-UA" dirty="0"/>
              <a:t>оцінювання освітніх програм є обов’язковим, однак за умови, що заклад при проходженні комплексного оцінювання був за певними галузями відзначений як такий, що має особливу якість освіти, освітні програми цієї галузі упродовж дії цього оцінювання (3–8 років) можуть не проходити програмне оцінювання</a:t>
            </a:r>
          </a:p>
          <a:p>
            <a:r>
              <a:rPr lang="uk-UA" dirty="0"/>
              <a:t>нові приватні заклади вищої освіти для одержання дозволу на провадження освітньої діяльності можуть підлягати експертному оцінюванню з боку ПАК, що може розглядатися як інституційна акредитація </a:t>
            </a:r>
            <a:r>
              <a:rPr lang="en-US" dirty="0"/>
              <a:t>ex ante</a:t>
            </a:r>
            <a:endParaRPr lang="uk-UA" dirty="0"/>
          </a:p>
        </p:txBody>
      </p:sp>
      <p:sp>
        <p:nvSpPr>
          <p:cNvPr id="4" name="Місце для номера слайда 3">
            <a:extLst>
              <a:ext uri="{FF2B5EF4-FFF2-40B4-BE49-F238E27FC236}">
                <a16:creationId xmlns:a16="http://schemas.microsoft.com/office/drawing/2014/main" id="{CC2FD1C3-7CE7-4112-908A-DE17E3C23AFA}"/>
              </a:ext>
            </a:extLst>
          </p:cNvPr>
          <p:cNvSpPr>
            <a:spLocks noGrp="1"/>
          </p:cNvSpPr>
          <p:nvPr>
            <p:ph type="sldNum" sz="quarter" idx="12"/>
          </p:nvPr>
        </p:nvSpPr>
        <p:spPr/>
        <p:txBody>
          <a:bodyPr/>
          <a:lstStyle/>
          <a:p>
            <a:fld id="{6D22F896-40B5-4ADD-8801-0D06FADFA095}" type="slidenum">
              <a:rPr lang="en-US" smtClean="0"/>
              <a:t>5</a:t>
            </a:fld>
            <a:endParaRPr lang="en-US" dirty="0"/>
          </a:p>
        </p:txBody>
      </p:sp>
    </p:spTree>
    <p:extLst>
      <p:ext uri="{BB962C8B-B14F-4D97-AF65-F5344CB8AC3E}">
        <p14:creationId xmlns:p14="http://schemas.microsoft.com/office/powerpoint/2010/main" val="31384289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94B0DF5-617E-4B93-A851-C20C66ED1B88}"/>
              </a:ext>
            </a:extLst>
          </p:cNvPr>
          <p:cNvSpPr>
            <a:spLocks noGrp="1"/>
          </p:cNvSpPr>
          <p:nvPr>
            <p:ph type="title"/>
          </p:nvPr>
        </p:nvSpPr>
        <p:spPr>
          <a:xfrm>
            <a:off x="3352800" y="274638"/>
            <a:ext cx="6858000" cy="1143000"/>
          </a:xfrm>
        </p:spPr>
        <p:txBody>
          <a:bodyPr>
            <a:normAutofit/>
          </a:bodyPr>
          <a:lstStyle/>
          <a:p>
            <a:r>
              <a:rPr lang="uk-UA" dirty="0">
                <a:solidFill>
                  <a:schemeClr val="tx2">
                    <a:lumMod val="75000"/>
                  </a:schemeClr>
                </a:solidFill>
                <a:effectLst>
                  <a:outerShdw blurRad="38100" dist="38100" dir="2700000" algn="tl">
                    <a:srgbClr val="000000">
                      <a:alpha val="43137"/>
                    </a:srgbClr>
                  </a:outerShdw>
                </a:effectLst>
              </a:rPr>
              <a:t>Інституційна акредитація</a:t>
            </a:r>
            <a:br>
              <a:rPr lang="uk-UA" dirty="0">
                <a:solidFill>
                  <a:schemeClr val="tx2">
                    <a:lumMod val="75000"/>
                  </a:schemeClr>
                </a:solidFill>
                <a:effectLst>
                  <a:outerShdw blurRad="38100" dist="38100" dir="2700000" algn="tl">
                    <a:srgbClr val="000000">
                      <a:alpha val="43137"/>
                    </a:srgbClr>
                  </a:outerShdw>
                </a:effectLst>
              </a:rPr>
            </a:br>
            <a:r>
              <a:rPr lang="uk-UA" dirty="0">
                <a:solidFill>
                  <a:schemeClr val="tx2">
                    <a:lumMod val="75000"/>
                  </a:schemeClr>
                </a:solidFill>
                <a:effectLst>
                  <a:outerShdw blurRad="38100" dist="38100" dir="2700000" algn="tl">
                    <a:srgbClr val="000000">
                      <a:alpha val="43137"/>
                    </a:srgbClr>
                  </a:outerShdw>
                </a:effectLst>
              </a:rPr>
              <a:t>ЗВО у </a:t>
            </a:r>
            <a:r>
              <a:rPr lang="uk-UA" b="1" dirty="0">
                <a:solidFill>
                  <a:schemeClr val="tx2">
                    <a:lumMod val="75000"/>
                  </a:schemeClr>
                </a:solidFill>
                <a:effectLst>
                  <a:outerShdw blurRad="38100" dist="38100" dir="2700000" algn="tl">
                    <a:srgbClr val="000000">
                      <a:alpha val="43137"/>
                    </a:srgbClr>
                  </a:outerShdw>
                </a:effectLst>
              </a:rPr>
              <a:t>Нідерландах</a:t>
            </a:r>
          </a:p>
        </p:txBody>
      </p:sp>
      <p:sp>
        <p:nvSpPr>
          <p:cNvPr id="3" name="Місце для вмісту 2">
            <a:extLst>
              <a:ext uri="{FF2B5EF4-FFF2-40B4-BE49-F238E27FC236}">
                <a16:creationId xmlns:a16="http://schemas.microsoft.com/office/drawing/2014/main" id="{72888608-8D55-4FDC-A002-2E1D0E081CD2}"/>
              </a:ext>
            </a:extLst>
          </p:cNvPr>
          <p:cNvSpPr>
            <a:spLocks noGrp="1"/>
          </p:cNvSpPr>
          <p:nvPr>
            <p:ph idx="1"/>
          </p:nvPr>
        </p:nvSpPr>
        <p:spPr>
          <a:xfrm>
            <a:off x="1981200" y="1600200"/>
            <a:ext cx="8229600" cy="4800600"/>
          </a:xfrm>
        </p:spPr>
        <p:txBody>
          <a:bodyPr>
            <a:normAutofit fontScale="85000" lnSpcReduction="10000"/>
          </a:bodyPr>
          <a:lstStyle/>
          <a:p>
            <a:pPr>
              <a:buFont typeface="Wingdings" panose="05000000000000000000" pitchFamily="2" charset="2"/>
              <a:buChar char="§"/>
            </a:pPr>
            <a:r>
              <a:rPr lang="uk-UA" sz="2800" dirty="0"/>
              <a:t>вона є централізованою і дворівневою: адміністрування процесів оцінювання закладів та освітніх програм здійснює Акредитаційна організа­ція Нідерландів та Фландрії (NVAO), а безпосереднє оцінювання проводиться агентствами забезпечення якості вищої освіти</a:t>
            </a:r>
          </a:p>
          <a:p>
            <a:pPr>
              <a:buFont typeface="Wingdings" panose="05000000000000000000" pitchFamily="2" charset="2"/>
              <a:buChar char="§"/>
            </a:pPr>
            <a:r>
              <a:rPr lang="uk-UA" sz="2800" dirty="0"/>
              <a:t>інституційні аудити (акредитації) є необов’язковими</a:t>
            </a:r>
          </a:p>
          <a:p>
            <a:pPr>
              <a:buFont typeface="Wingdings" panose="05000000000000000000" pitchFamily="2" charset="2"/>
              <a:buChar char="§"/>
            </a:pPr>
            <a:r>
              <a:rPr lang="uk-UA" sz="2800" dirty="0"/>
              <a:t>у фокусі уваги інституційних аудитів лежать культура якості у закладі та заходи із забезпечення якості освіти</a:t>
            </a:r>
          </a:p>
        </p:txBody>
      </p:sp>
      <p:sp>
        <p:nvSpPr>
          <p:cNvPr id="4" name="Місце для номера слайда 3">
            <a:extLst>
              <a:ext uri="{FF2B5EF4-FFF2-40B4-BE49-F238E27FC236}">
                <a16:creationId xmlns:a16="http://schemas.microsoft.com/office/drawing/2014/main" id="{13200475-565B-46B7-9A3D-3AE7A7901903}"/>
              </a:ext>
            </a:extLst>
          </p:cNvPr>
          <p:cNvSpPr>
            <a:spLocks noGrp="1"/>
          </p:cNvSpPr>
          <p:nvPr>
            <p:ph type="sldNum" sz="quarter" idx="12"/>
          </p:nvPr>
        </p:nvSpPr>
        <p:spPr/>
        <p:txBody>
          <a:bodyPr/>
          <a:lstStyle/>
          <a:p>
            <a:fld id="{6D22F896-40B5-4ADD-8801-0D06FADFA095}" type="slidenum">
              <a:rPr lang="en-US" smtClean="0"/>
              <a:t>6</a:t>
            </a:fld>
            <a:endParaRPr lang="en-US" dirty="0"/>
          </a:p>
        </p:txBody>
      </p:sp>
    </p:spTree>
    <p:extLst>
      <p:ext uri="{BB962C8B-B14F-4D97-AF65-F5344CB8AC3E}">
        <p14:creationId xmlns:p14="http://schemas.microsoft.com/office/powerpoint/2010/main" val="14206324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94B0DF5-617E-4B93-A851-C20C66ED1B88}"/>
              </a:ext>
            </a:extLst>
          </p:cNvPr>
          <p:cNvSpPr>
            <a:spLocks noGrp="1"/>
          </p:cNvSpPr>
          <p:nvPr>
            <p:ph type="title"/>
          </p:nvPr>
        </p:nvSpPr>
        <p:spPr>
          <a:xfrm>
            <a:off x="3352800" y="274638"/>
            <a:ext cx="6858000" cy="1143000"/>
          </a:xfrm>
        </p:spPr>
        <p:txBody>
          <a:bodyPr>
            <a:normAutofit/>
          </a:bodyPr>
          <a:lstStyle/>
          <a:p>
            <a:r>
              <a:rPr lang="uk-UA" dirty="0">
                <a:solidFill>
                  <a:schemeClr val="tx2">
                    <a:lumMod val="75000"/>
                  </a:schemeClr>
                </a:solidFill>
                <a:effectLst>
                  <a:outerShdw blurRad="38100" dist="38100" dir="2700000" algn="tl">
                    <a:srgbClr val="000000">
                      <a:alpha val="43137"/>
                    </a:srgbClr>
                  </a:outerShdw>
                </a:effectLst>
              </a:rPr>
              <a:t>Інституційна акредитація</a:t>
            </a:r>
            <a:br>
              <a:rPr lang="uk-UA" dirty="0">
                <a:solidFill>
                  <a:schemeClr val="tx2">
                    <a:lumMod val="75000"/>
                  </a:schemeClr>
                </a:solidFill>
                <a:effectLst>
                  <a:outerShdw blurRad="38100" dist="38100" dir="2700000" algn="tl">
                    <a:srgbClr val="000000">
                      <a:alpha val="43137"/>
                    </a:srgbClr>
                  </a:outerShdw>
                </a:effectLst>
              </a:rPr>
            </a:br>
            <a:r>
              <a:rPr lang="uk-UA" dirty="0">
                <a:solidFill>
                  <a:schemeClr val="tx2">
                    <a:lumMod val="75000"/>
                  </a:schemeClr>
                </a:solidFill>
                <a:effectLst>
                  <a:outerShdw blurRad="38100" dist="38100" dir="2700000" algn="tl">
                    <a:srgbClr val="000000">
                      <a:alpha val="43137"/>
                    </a:srgbClr>
                  </a:outerShdw>
                </a:effectLst>
              </a:rPr>
              <a:t>ЗВО у </a:t>
            </a:r>
            <a:r>
              <a:rPr lang="uk-UA" b="1" dirty="0">
                <a:solidFill>
                  <a:schemeClr val="tx2">
                    <a:lumMod val="75000"/>
                  </a:schemeClr>
                </a:solidFill>
                <a:effectLst>
                  <a:outerShdw blurRad="38100" dist="38100" dir="2700000" algn="tl">
                    <a:srgbClr val="000000">
                      <a:alpha val="43137"/>
                    </a:srgbClr>
                  </a:outerShdw>
                </a:effectLst>
              </a:rPr>
              <a:t>Нідерландах</a:t>
            </a:r>
          </a:p>
        </p:txBody>
      </p:sp>
      <p:sp>
        <p:nvSpPr>
          <p:cNvPr id="3" name="Місце для вмісту 2">
            <a:extLst>
              <a:ext uri="{FF2B5EF4-FFF2-40B4-BE49-F238E27FC236}">
                <a16:creationId xmlns:a16="http://schemas.microsoft.com/office/drawing/2014/main" id="{72888608-8D55-4FDC-A002-2E1D0E081CD2}"/>
              </a:ext>
            </a:extLst>
          </p:cNvPr>
          <p:cNvSpPr>
            <a:spLocks noGrp="1"/>
          </p:cNvSpPr>
          <p:nvPr>
            <p:ph idx="1"/>
          </p:nvPr>
        </p:nvSpPr>
        <p:spPr>
          <a:xfrm>
            <a:off x="1981200" y="1600200"/>
            <a:ext cx="8229600" cy="4983162"/>
          </a:xfrm>
        </p:spPr>
        <p:txBody>
          <a:bodyPr>
            <a:normAutofit/>
          </a:bodyPr>
          <a:lstStyle/>
          <a:p>
            <a:pPr lvl="0">
              <a:buFont typeface="Wingdings" panose="05000000000000000000" pitchFamily="2" charset="2"/>
              <a:buChar char="§"/>
            </a:pPr>
            <a:r>
              <a:rPr lang="uk-UA" dirty="0"/>
              <a:t>участь у процесах оцінювання міжнародних агентств є можливою за умови дотримання стандартів </a:t>
            </a:r>
            <a:r>
              <a:rPr lang="en-US" dirty="0"/>
              <a:t>NVAO</a:t>
            </a:r>
            <a:endParaRPr lang="uk-UA" dirty="0"/>
          </a:p>
          <a:p>
            <a:pPr lvl="0">
              <a:buFont typeface="Wingdings" panose="05000000000000000000" pitchFamily="2" charset="2"/>
              <a:buChar char="§"/>
            </a:pPr>
            <a:r>
              <a:rPr lang="uk-UA" dirty="0"/>
              <a:t>успішне проходження інституційного аудиту призводить до спрощення проходження програмних акредитацій, тобто значного скорочення критеріїв, які використовуються при оцінюванні освітніх програм. Програмні акредитації також є добровільними, однак вони є передумовою надання державного фінансування, одержання права на присвоєння офіційно визнаних кваліфікацій та надання державних грантів і позик студентам</a:t>
            </a:r>
          </a:p>
          <a:p>
            <a:pPr>
              <a:buFont typeface="Wingdings" panose="05000000000000000000" pitchFamily="2" charset="2"/>
              <a:buChar char="§"/>
            </a:pPr>
            <a:r>
              <a:rPr lang="uk-UA" dirty="0"/>
              <a:t>особливості процедур інституційної акредитації (аудиту) для ЗВО окремих форм власності відсутні</a:t>
            </a:r>
          </a:p>
        </p:txBody>
      </p:sp>
      <p:sp>
        <p:nvSpPr>
          <p:cNvPr id="4" name="Місце для номера слайда 3">
            <a:extLst>
              <a:ext uri="{FF2B5EF4-FFF2-40B4-BE49-F238E27FC236}">
                <a16:creationId xmlns:a16="http://schemas.microsoft.com/office/drawing/2014/main" id="{FBFA4D41-7CF9-4B30-A6E6-AFA9D8901EED}"/>
              </a:ext>
            </a:extLst>
          </p:cNvPr>
          <p:cNvSpPr>
            <a:spLocks noGrp="1"/>
          </p:cNvSpPr>
          <p:nvPr>
            <p:ph type="sldNum" sz="quarter" idx="12"/>
          </p:nvPr>
        </p:nvSpPr>
        <p:spPr/>
        <p:txBody>
          <a:bodyPr/>
          <a:lstStyle/>
          <a:p>
            <a:fld id="{6D22F896-40B5-4ADD-8801-0D06FADFA095}" type="slidenum">
              <a:rPr lang="en-US" smtClean="0"/>
              <a:t>7</a:t>
            </a:fld>
            <a:endParaRPr lang="en-US" dirty="0"/>
          </a:p>
        </p:txBody>
      </p:sp>
    </p:spTree>
    <p:extLst>
      <p:ext uri="{BB962C8B-B14F-4D97-AF65-F5344CB8AC3E}">
        <p14:creationId xmlns:p14="http://schemas.microsoft.com/office/powerpoint/2010/main" val="11312680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94B0DF5-617E-4B93-A851-C20C66ED1B88}"/>
              </a:ext>
            </a:extLst>
          </p:cNvPr>
          <p:cNvSpPr>
            <a:spLocks noGrp="1"/>
          </p:cNvSpPr>
          <p:nvPr>
            <p:ph type="title"/>
          </p:nvPr>
        </p:nvSpPr>
        <p:spPr>
          <a:xfrm>
            <a:off x="3352800" y="274638"/>
            <a:ext cx="6858000" cy="1143000"/>
          </a:xfrm>
        </p:spPr>
        <p:txBody>
          <a:bodyPr>
            <a:normAutofit/>
          </a:bodyPr>
          <a:lstStyle/>
          <a:p>
            <a:r>
              <a:rPr lang="uk-UA" dirty="0">
                <a:solidFill>
                  <a:schemeClr val="tx2">
                    <a:lumMod val="75000"/>
                  </a:schemeClr>
                </a:solidFill>
                <a:effectLst>
                  <a:outerShdw blurRad="38100" dist="38100" dir="2700000" algn="tl">
                    <a:srgbClr val="000000">
                      <a:alpha val="43137"/>
                    </a:srgbClr>
                  </a:outerShdw>
                </a:effectLst>
              </a:rPr>
              <a:t>Інституційна акредитація</a:t>
            </a:r>
            <a:br>
              <a:rPr lang="uk-UA" dirty="0">
                <a:solidFill>
                  <a:schemeClr val="tx2">
                    <a:lumMod val="75000"/>
                  </a:schemeClr>
                </a:solidFill>
                <a:effectLst>
                  <a:outerShdw blurRad="38100" dist="38100" dir="2700000" algn="tl">
                    <a:srgbClr val="000000">
                      <a:alpha val="43137"/>
                    </a:srgbClr>
                  </a:outerShdw>
                </a:effectLst>
              </a:rPr>
            </a:br>
            <a:r>
              <a:rPr lang="uk-UA" dirty="0">
                <a:solidFill>
                  <a:schemeClr val="tx2">
                    <a:lumMod val="75000"/>
                  </a:schemeClr>
                </a:solidFill>
                <a:effectLst>
                  <a:outerShdw blurRad="38100" dist="38100" dir="2700000" algn="tl">
                    <a:srgbClr val="000000">
                      <a:alpha val="43137"/>
                    </a:srgbClr>
                  </a:outerShdw>
                </a:effectLst>
              </a:rPr>
              <a:t>ЗВО у </a:t>
            </a:r>
            <a:r>
              <a:rPr lang="uk-UA" b="1" dirty="0">
                <a:solidFill>
                  <a:schemeClr val="tx2">
                    <a:lumMod val="75000"/>
                  </a:schemeClr>
                </a:solidFill>
                <a:effectLst>
                  <a:outerShdw blurRad="38100" dist="38100" dir="2700000" algn="tl">
                    <a:srgbClr val="000000">
                      <a:alpha val="43137"/>
                    </a:srgbClr>
                  </a:outerShdw>
                </a:effectLst>
              </a:rPr>
              <a:t>Німеччині</a:t>
            </a:r>
          </a:p>
        </p:txBody>
      </p:sp>
      <p:sp>
        <p:nvSpPr>
          <p:cNvPr id="3" name="Місце для вмісту 2">
            <a:extLst>
              <a:ext uri="{FF2B5EF4-FFF2-40B4-BE49-F238E27FC236}">
                <a16:creationId xmlns:a16="http://schemas.microsoft.com/office/drawing/2014/main" id="{72888608-8D55-4FDC-A002-2E1D0E081CD2}"/>
              </a:ext>
            </a:extLst>
          </p:cNvPr>
          <p:cNvSpPr>
            <a:spLocks noGrp="1"/>
          </p:cNvSpPr>
          <p:nvPr>
            <p:ph idx="1"/>
          </p:nvPr>
        </p:nvSpPr>
        <p:spPr>
          <a:xfrm>
            <a:off x="1981200" y="1600200"/>
            <a:ext cx="8229600" cy="4800600"/>
          </a:xfrm>
        </p:spPr>
        <p:txBody>
          <a:bodyPr>
            <a:normAutofit fontScale="92500" lnSpcReduction="20000"/>
          </a:bodyPr>
          <a:lstStyle/>
          <a:p>
            <a:pPr>
              <a:spcBef>
                <a:spcPts val="1200"/>
              </a:spcBef>
            </a:pPr>
            <a:r>
              <a:rPr lang="uk-UA" sz="2800" dirty="0"/>
              <a:t>є централізованою (оскільки вироблені єдині правила для всіх федеральних земель) та дворівневою: адміністрування процесів акредитації закладів та освітніх програм, а також ухвалення рішення про акредитацію здійснює Акредитаційна рада (</a:t>
            </a:r>
            <a:r>
              <a:rPr lang="en-GB" sz="2800" dirty="0" err="1"/>
              <a:t>Akkreditierungsrat</a:t>
            </a:r>
            <a:r>
              <a:rPr lang="uk-UA" sz="2800" dirty="0"/>
              <a:t>), а безпосереднє оцінювання проводиться агентствами забезпечення якості вищої освіти (для цього агентства самі повинні пройти процедуру акредитації в цій Раді)</a:t>
            </a:r>
          </a:p>
          <a:p>
            <a:pPr>
              <a:spcBef>
                <a:spcPts val="1200"/>
              </a:spcBef>
            </a:pPr>
            <a:r>
              <a:rPr lang="uk-UA" sz="2800" dirty="0"/>
              <a:t>інституційна акредитація є необов’язковою</a:t>
            </a:r>
          </a:p>
        </p:txBody>
      </p:sp>
      <p:sp>
        <p:nvSpPr>
          <p:cNvPr id="4" name="Місце для номера слайда 3">
            <a:extLst>
              <a:ext uri="{FF2B5EF4-FFF2-40B4-BE49-F238E27FC236}">
                <a16:creationId xmlns:a16="http://schemas.microsoft.com/office/drawing/2014/main" id="{A3711DB5-F70C-40D5-83DA-32537E2B4123}"/>
              </a:ext>
            </a:extLst>
          </p:cNvPr>
          <p:cNvSpPr>
            <a:spLocks noGrp="1"/>
          </p:cNvSpPr>
          <p:nvPr>
            <p:ph type="sldNum" sz="quarter" idx="12"/>
          </p:nvPr>
        </p:nvSpPr>
        <p:spPr/>
        <p:txBody>
          <a:bodyPr/>
          <a:lstStyle/>
          <a:p>
            <a:fld id="{6D22F896-40B5-4ADD-8801-0D06FADFA095}" type="slidenum">
              <a:rPr lang="en-US" smtClean="0"/>
              <a:t>8</a:t>
            </a:fld>
            <a:endParaRPr lang="en-US" dirty="0"/>
          </a:p>
        </p:txBody>
      </p:sp>
    </p:spTree>
    <p:extLst>
      <p:ext uri="{BB962C8B-B14F-4D97-AF65-F5344CB8AC3E}">
        <p14:creationId xmlns:p14="http://schemas.microsoft.com/office/powerpoint/2010/main" val="4098635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94B0DF5-617E-4B93-A851-C20C66ED1B88}"/>
              </a:ext>
            </a:extLst>
          </p:cNvPr>
          <p:cNvSpPr>
            <a:spLocks noGrp="1"/>
          </p:cNvSpPr>
          <p:nvPr>
            <p:ph type="title"/>
          </p:nvPr>
        </p:nvSpPr>
        <p:spPr>
          <a:xfrm>
            <a:off x="3352800" y="274638"/>
            <a:ext cx="6858000" cy="1143000"/>
          </a:xfrm>
        </p:spPr>
        <p:txBody>
          <a:bodyPr>
            <a:normAutofit/>
          </a:bodyPr>
          <a:lstStyle/>
          <a:p>
            <a:r>
              <a:rPr lang="uk-UA" dirty="0">
                <a:solidFill>
                  <a:schemeClr val="tx2">
                    <a:lumMod val="75000"/>
                  </a:schemeClr>
                </a:solidFill>
                <a:effectLst>
                  <a:outerShdw blurRad="38100" dist="38100" dir="2700000" algn="tl">
                    <a:srgbClr val="000000">
                      <a:alpha val="43137"/>
                    </a:srgbClr>
                  </a:outerShdw>
                </a:effectLst>
              </a:rPr>
              <a:t>Інституційна акредитація</a:t>
            </a:r>
            <a:br>
              <a:rPr lang="uk-UA" dirty="0">
                <a:solidFill>
                  <a:schemeClr val="tx2">
                    <a:lumMod val="75000"/>
                  </a:schemeClr>
                </a:solidFill>
                <a:effectLst>
                  <a:outerShdw blurRad="38100" dist="38100" dir="2700000" algn="tl">
                    <a:srgbClr val="000000">
                      <a:alpha val="43137"/>
                    </a:srgbClr>
                  </a:outerShdw>
                </a:effectLst>
              </a:rPr>
            </a:br>
            <a:r>
              <a:rPr lang="uk-UA" dirty="0">
                <a:solidFill>
                  <a:schemeClr val="tx2">
                    <a:lumMod val="75000"/>
                  </a:schemeClr>
                </a:solidFill>
                <a:effectLst>
                  <a:outerShdw blurRad="38100" dist="38100" dir="2700000" algn="tl">
                    <a:srgbClr val="000000">
                      <a:alpha val="43137"/>
                    </a:srgbClr>
                  </a:outerShdw>
                </a:effectLst>
              </a:rPr>
              <a:t>ЗВО у </a:t>
            </a:r>
            <a:r>
              <a:rPr lang="uk-UA" b="1" dirty="0">
                <a:solidFill>
                  <a:schemeClr val="tx2">
                    <a:lumMod val="75000"/>
                  </a:schemeClr>
                </a:solidFill>
                <a:effectLst>
                  <a:outerShdw blurRad="38100" dist="38100" dir="2700000" algn="tl">
                    <a:srgbClr val="000000">
                      <a:alpha val="43137"/>
                    </a:srgbClr>
                  </a:outerShdw>
                </a:effectLst>
              </a:rPr>
              <a:t>Німеччині</a:t>
            </a:r>
          </a:p>
        </p:txBody>
      </p:sp>
      <p:sp>
        <p:nvSpPr>
          <p:cNvPr id="3" name="Місце для вмісту 2">
            <a:extLst>
              <a:ext uri="{FF2B5EF4-FFF2-40B4-BE49-F238E27FC236}">
                <a16:creationId xmlns:a16="http://schemas.microsoft.com/office/drawing/2014/main" id="{72888608-8D55-4FDC-A002-2E1D0E081CD2}"/>
              </a:ext>
            </a:extLst>
          </p:cNvPr>
          <p:cNvSpPr>
            <a:spLocks noGrp="1"/>
          </p:cNvSpPr>
          <p:nvPr>
            <p:ph idx="1"/>
          </p:nvPr>
        </p:nvSpPr>
        <p:spPr>
          <a:xfrm>
            <a:off x="1981200" y="1600200"/>
            <a:ext cx="8229600" cy="4983162"/>
          </a:xfrm>
        </p:spPr>
        <p:txBody>
          <a:bodyPr>
            <a:normAutofit lnSpcReduction="10000"/>
          </a:bodyPr>
          <a:lstStyle/>
          <a:p>
            <a:pPr lvl="0">
              <a:buFont typeface="Wingdings" panose="05000000000000000000" pitchFamily="2" charset="2"/>
              <a:buChar char="§"/>
            </a:pPr>
            <a:r>
              <a:rPr lang="uk-UA" dirty="0"/>
              <a:t>предметом інституційної акредитації є внутрішня система забезпечення якості закладу вищої освіти, тому вона традиційно іменується системною акредитацією</a:t>
            </a:r>
          </a:p>
          <a:p>
            <a:pPr lvl="0">
              <a:buFont typeface="Wingdings" panose="05000000000000000000" pitchFamily="2" charset="2"/>
              <a:buChar char="§"/>
            </a:pPr>
            <a:r>
              <a:rPr lang="uk-UA" dirty="0"/>
              <a:t>участь у процесах оцінювання міжнародних агентств є можливою за умови дотримання процедур, прийнятих в Німеччині</a:t>
            </a:r>
          </a:p>
          <a:p>
            <a:pPr lvl="0">
              <a:buFont typeface="Wingdings" panose="05000000000000000000" pitchFamily="2" charset="2"/>
              <a:buChar char="§"/>
            </a:pPr>
            <a:r>
              <a:rPr lang="uk-UA" dirty="0"/>
              <a:t>успішне проходження системної акредитації дає закладу право самостійно акредитувати власні освітні програми. Враховуючи, що програмні акредитації є обов’язковими, ця опція робить системну акредитацію привабливою для ЗВО</a:t>
            </a:r>
          </a:p>
          <a:p>
            <a:pPr lvl="0">
              <a:buFont typeface="Wingdings" panose="05000000000000000000" pitchFamily="2" charset="2"/>
              <a:buChar char="§"/>
            </a:pPr>
            <a:r>
              <a:rPr lang="uk-UA" dirty="0"/>
              <a:t>особливості процедур системної акредитації для ЗВО окремих форм власності відсутні</a:t>
            </a:r>
          </a:p>
        </p:txBody>
      </p:sp>
      <p:sp>
        <p:nvSpPr>
          <p:cNvPr id="4" name="Місце для номера слайда 3">
            <a:extLst>
              <a:ext uri="{FF2B5EF4-FFF2-40B4-BE49-F238E27FC236}">
                <a16:creationId xmlns:a16="http://schemas.microsoft.com/office/drawing/2014/main" id="{EC9EB76A-A294-45B8-B8DE-706424DA3DAD}"/>
              </a:ext>
            </a:extLst>
          </p:cNvPr>
          <p:cNvSpPr>
            <a:spLocks noGrp="1"/>
          </p:cNvSpPr>
          <p:nvPr>
            <p:ph type="sldNum" sz="quarter" idx="12"/>
          </p:nvPr>
        </p:nvSpPr>
        <p:spPr/>
        <p:txBody>
          <a:bodyPr/>
          <a:lstStyle/>
          <a:p>
            <a:fld id="{6D22F896-40B5-4ADD-8801-0D06FADFA095}" type="slidenum">
              <a:rPr lang="en-US" smtClean="0"/>
              <a:t>9</a:t>
            </a:fld>
            <a:endParaRPr lang="en-US" dirty="0"/>
          </a:p>
        </p:txBody>
      </p:sp>
    </p:spTree>
    <p:extLst>
      <p:ext uri="{BB962C8B-B14F-4D97-AF65-F5344CB8AC3E}">
        <p14:creationId xmlns:p14="http://schemas.microsoft.com/office/powerpoint/2010/main" val="375418855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Медісон">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{969B7C04-A843-465C-A376-2375172B6ED2}tf16401375</Template>
  <TotalTime>38</TotalTime>
  <Words>1156</Words>
  <Application>Microsoft Office PowerPoint</Application>
  <PresentationFormat>Широкий екран</PresentationFormat>
  <Paragraphs>83</Paragraphs>
  <Slides>17</Slides>
  <Notes>0</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17</vt:i4>
      </vt:variant>
    </vt:vector>
  </HeadingPairs>
  <TitlesOfParts>
    <vt:vector size="23" baseType="lpstr">
      <vt:lpstr>Arial</vt:lpstr>
      <vt:lpstr>Calibri</vt:lpstr>
      <vt:lpstr>MS Shell Dlg 2</vt:lpstr>
      <vt:lpstr>Wingdings</vt:lpstr>
      <vt:lpstr>Wingdings 3</vt:lpstr>
      <vt:lpstr>Медісон</vt:lpstr>
      <vt:lpstr>Зарубіжні практики інституційної акредитації як елемент національних систем забезпечення якості вищої освіти</vt:lpstr>
      <vt:lpstr>Інституційна акредитація ЗВО в Естонії</vt:lpstr>
      <vt:lpstr>Інституційна акредитація ЗВО в Естонії</vt:lpstr>
      <vt:lpstr>Інституційна акредитація ЗВО у Польщі</vt:lpstr>
      <vt:lpstr>Інституційна акредитація ЗВО у Польщі</vt:lpstr>
      <vt:lpstr>Інституційна акредитація ЗВО у Нідерландах</vt:lpstr>
      <vt:lpstr>Інституційна акредитація ЗВО у Нідерландах</vt:lpstr>
      <vt:lpstr>Інституційна акредитація ЗВО у Німеччині</vt:lpstr>
      <vt:lpstr>Інституційна акредитація ЗВО у Німеччині</vt:lpstr>
      <vt:lpstr>Інституційна акредитація ЗВО у Казахстані</vt:lpstr>
      <vt:lpstr>Інституційна акредитація ЗВО у Казахстані</vt:lpstr>
      <vt:lpstr>Інституційна акредитація ЗВО в Індії</vt:lpstr>
      <vt:lpstr>Інституційна акредитація ЗВО в Індії</vt:lpstr>
      <vt:lpstr>Інституційна акредитація ЗВО у Бразилії</vt:lpstr>
      <vt:lpstr>Інституційна акредитація ЗВО у Бразилії</vt:lpstr>
      <vt:lpstr>Інституційна акредитація: реперні точки</vt:lpstr>
      <vt:lpstr>Дякую за увагу!</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Зарубіжні практики інституційної акредитації як елемент національних систем забезпечення якості вищої освіти</dc:title>
  <dc:creator>Vitalii Tereshchuk</dc:creator>
  <cp:lastModifiedBy>Vitalii Tereshchuk</cp:lastModifiedBy>
  <cp:revision>8</cp:revision>
  <dcterms:created xsi:type="dcterms:W3CDTF">2023-03-01T09:35:34Z</dcterms:created>
  <dcterms:modified xsi:type="dcterms:W3CDTF">2023-03-01T10:18:59Z</dcterms:modified>
</cp:coreProperties>
</file>